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9"/>
  </p:notesMasterIdLst>
  <p:sldIdLst>
    <p:sldId id="292" r:id="rId5"/>
    <p:sldId id="323" r:id="rId6"/>
    <p:sldId id="324" r:id="rId7"/>
    <p:sldId id="325" r:id="rId8"/>
    <p:sldId id="326" r:id="rId9"/>
    <p:sldId id="302" r:id="rId10"/>
    <p:sldId id="303" r:id="rId11"/>
    <p:sldId id="304" r:id="rId12"/>
    <p:sldId id="305" r:id="rId13"/>
    <p:sldId id="307" r:id="rId14"/>
    <p:sldId id="327" r:id="rId15"/>
    <p:sldId id="318" r:id="rId16"/>
    <p:sldId id="310" r:id="rId17"/>
    <p:sldId id="311" r:id="rId18"/>
    <p:sldId id="312" r:id="rId19"/>
    <p:sldId id="313" r:id="rId20"/>
    <p:sldId id="314" r:id="rId21"/>
    <p:sldId id="328" r:id="rId22"/>
    <p:sldId id="317" r:id="rId23"/>
    <p:sldId id="319" r:id="rId24"/>
    <p:sldId id="320" r:id="rId25"/>
    <p:sldId id="321" r:id="rId26"/>
    <p:sldId id="329" r:id="rId27"/>
    <p:sldId id="322" r:id="rId28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09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1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27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36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451" algn="l" defTabSz="91418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2542" algn="l" defTabSz="91418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199632" algn="l" defTabSz="91418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6722" algn="l" defTabSz="91418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Стандартный раздел" id="{2065C62D-0C84-D343-9F92-F982FC686659}">
          <p14:sldIdLst>
            <p14:sldId id="292"/>
            <p14:sldId id="323"/>
            <p14:sldId id="324"/>
            <p14:sldId id="325"/>
            <p14:sldId id="326"/>
            <p14:sldId id="302"/>
            <p14:sldId id="303"/>
            <p14:sldId id="304"/>
            <p14:sldId id="305"/>
            <p14:sldId id="307"/>
            <p14:sldId id="327"/>
            <p14:sldId id="318"/>
            <p14:sldId id="310"/>
            <p14:sldId id="311"/>
            <p14:sldId id="312"/>
            <p14:sldId id="313"/>
            <p14:sldId id="314"/>
            <p14:sldId id="328"/>
            <p14:sldId id="317"/>
            <p14:sldId id="319"/>
            <p14:sldId id="320"/>
            <p14:sldId id="321"/>
            <p14:sldId id="329"/>
            <p14:sldId id="3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453D"/>
    <a:srgbClr val="F34840"/>
    <a:srgbClr val="F34841"/>
    <a:srgbClr val="F3483F"/>
    <a:srgbClr val="FFFFFF"/>
    <a:srgbClr val="E30613"/>
    <a:srgbClr val="F24840"/>
    <a:srgbClr val="CC3300"/>
    <a:srgbClr val="F6C2BE"/>
    <a:srgbClr val="8928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Средний стиль 2 -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Средний стиль 3 - акцент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Средний стиль 3 - 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Средний стиль 4 -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FABFCF23-3B69-468F-B69F-88F6DE6A72F2}" styleName="Средний стиль 1 -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0A15C55-8517-42AA-B614-E9B94910E393}" styleName="Средний стиль 2 -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Темный стиль 2 - акцент 3/акцент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Средний стиль 1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DA37D80-6434-44D0-A028-1B22A696006F}" styleName="Светлый стиль 3 -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7" autoAdjust="0"/>
    <p:restoredTop sz="94660" autoAdjust="0"/>
  </p:normalViewPr>
  <p:slideViewPr>
    <p:cSldViewPr>
      <p:cViewPr varScale="1">
        <p:scale>
          <a:sx n="86" d="100"/>
          <a:sy n="86" d="100"/>
        </p:scale>
        <p:origin x="91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587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45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DDF407F3-C2B3-4108-A7A8-58668510E39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81972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0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18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27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361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451" algn="l" defTabSz="9141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542" algn="l" defTabSz="9141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632" algn="l" defTabSz="9141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722" algn="l" defTabSz="9141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ru-RU" smtClean="0">
              <a:cs typeface="Arial" panose="020B0604020202020204" pitchFamily="34" charset="0"/>
            </a:endParaRPr>
          </a:p>
        </p:txBody>
      </p:sp>
      <p:sp>
        <p:nvSpPr>
          <p:cNvPr id="6148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56AF22B-8AC0-46D6-AF5D-E9BB877C7A36}" type="slidenum">
              <a:rPr lang="ru-RU" altLang="ru-RU" smtClean="0"/>
              <a:pPr>
                <a:spcBef>
                  <a:spcPct val="0"/>
                </a:spcBef>
              </a:pPr>
              <a:t>1</a:t>
            </a:fld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4007339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D275249-FB9A-4336-87B0-D3FBB9199407}" type="slidenum">
              <a:rPr lang="ru-RU" smtClean="0"/>
              <a:pPr>
                <a:defRPr/>
              </a:pPr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5036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371600" y="2130427"/>
            <a:ext cx="6400800" cy="1470025"/>
          </a:xfrm>
        </p:spPr>
        <p:txBody>
          <a:bodyPr/>
          <a:lstStyle>
            <a:lvl1pPr algn="r"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r">
              <a:buNone/>
              <a:defRPr sz="1600"/>
            </a:lvl1pPr>
            <a:lvl2pPr marL="457090" indent="0" algn="ctr">
              <a:buNone/>
              <a:defRPr/>
            </a:lvl2pPr>
            <a:lvl3pPr marL="914180" indent="0" algn="ctr">
              <a:buNone/>
              <a:defRPr/>
            </a:lvl3pPr>
            <a:lvl4pPr marL="1371270" indent="0" algn="ctr">
              <a:buNone/>
              <a:defRPr/>
            </a:lvl4pPr>
            <a:lvl5pPr marL="1828361" indent="0" algn="ctr">
              <a:buNone/>
              <a:defRPr/>
            </a:lvl5pPr>
            <a:lvl6pPr marL="2285451" indent="0" algn="ctr">
              <a:buNone/>
              <a:defRPr/>
            </a:lvl6pPr>
            <a:lvl7pPr marL="2742542" indent="0" algn="ctr">
              <a:buNone/>
              <a:defRPr/>
            </a:lvl7pPr>
            <a:lvl8pPr marL="3199632" indent="0" algn="ctr">
              <a:buNone/>
              <a:defRPr/>
            </a:lvl8pPr>
            <a:lvl9pPr marL="3656722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Компания ТехноНИКОЛЬ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76256" y="6619875"/>
            <a:ext cx="720080" cy="238125"/>
          </a:xfrm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F4B85CF5-7402-456E-8F34-865D1F910FA0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2400" b="1">
                <a:solidFill>
                  <a:srgbClr val="F3483F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Компания ТехноНИКОЛЬ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76256" y="6602411"/>
            <a:ext cx="720080" cy="255589"/>
          </a:xfrm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6BF3D983-7589-46DA-B94B-66EDBE19BEF0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Компания ТехноНИКОЛЬ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76256" y="6602411"/>
            <a:ext cx="720080" cy="255589"/>
          </a:xfrm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1B00C159-D3C8-4EB4-A515-51D3CD4B7E1C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90" indent="0">
              <a:buNone/>
              <a:defRPr sz="2000" b="1"/>
            </a:lvl2pPr>
            <a:lvl3pPr marL="914180" indent="0">
              <a:buNone/>
              <a:defRPr sz="1800" b="1"/>
            </a:lvl3pPr>
            <a:lvl4pPr marL="1371270" indent="0">
              <a:buNone/>
              <a:defRPr sz="1600" b="1"/>
            </a:lvl4pPr>
            <a:lvl5pPr marL="1828361" indent="0">
              <a:buNone/>
              <a:defRPr sz="1600" b="1"/>
            </a:lvl5pPr>
            <a:lvl6pPr marL="2285451" indent="0">
              <a:buNone/>
              <a:defRPr sz="1600" b="1"/>
            </a:lvl6pPr>
            <a:lvl7pPr marL="2742542" indent="0">
              <a:buNone/>
              <a:defRPr sz="1600" b="1"/>
            </a:lvl7pPr>
            <a:lvl8pPr marL="3199632" indent="0">
              <a:buNone/>
              <a:defRPr sz="1600" b="1"/>
            </a:lvl8pPr>
            <a:lvl9pPr marL="3656722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90" indent="0">
              <a:buNone/>
              <a:defRPr sz="2000" b="1"/>
            </a:lvl2pPr>
            <a:lvl3pPr marL="914180" indent="0">
              <a:buNone/>
              <a:defRPr sz="1800" b="1"/>
            </a:lvl3pPr>
            <a:lvl4pPr marL="1371270" indent="0">
              <a:buNone/>
              <a:defRPr sz="1600" b="1"/>
            </a:lvl4pPr>
            <a:lvl5pPr marL="1828361" indent="0">
              <a:buNone/>
              <a:defRPr sz="1600" b="1"/>
            </a:lvl5pPr>
            <a:lvl6pPr marL="2285451" indent="0">
              <a:buNone/>
              <a:defRPr sz="1600" b="1"/>
            </a:lvl6pPr>
            <a:lvl7pPr marL="2742542" indent="0">
              <a:buNone/>
              <a:defRPr sz="1600" b="1"/>
            </a:lvl7pPr>
            <a:lvl8pPr marL="3199632" indent="0">
              <a:buNone/>
              <a:defRPr sz="1600" b="1"/>
            </a:lvl8pPr>
            <a:lvl9pPr marL="3656722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Компания ТехноНИКОЛЬ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76256" y="6602412"/>
            <a:ext cx="720080" cy="255588"/>
          </a:xfrm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3CE5BBC3-609B-40C3-97DC-62C3EE3E4185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Компания ТехноНИКОЛЬ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76256" y="6619875"/>
            <a:ext cx="720080" cy="238125"/>
          </a:xfrm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289FD835-C487-40A3-A077-AC0EF04A6075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Компания ТехноНИКОЛЬ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76256" y="6619875"/>
            <a:ext cx="720080" cy="238125"/>
          </a:xfr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fld id="{7F6E5CD8-1F8F-4B47-8A8C-69D5E9F36CD8}" type="slidenum">
              <a:rPr lang="ru-RU" smtClean="0"/>
              <a:pPr algn="ctr"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1435101"/>
            <a:ext cx="5111750" cy="46910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90" indent="0">
              <a:buNone/>
              <a:defRPr sz="1200"/>
            </a:lvl2pPr>
            <a:lvl3pPr marL="914180" indent="0">
              <a:buNone/>
              <a:defRPr sz="1000"/>
            </a:lvl3pPr>
            <a:lvl4pPr marL="1371270" indent="0">
              <a:buNone/>
              <a:defRPr sz="900"/>
            </a:lvl4pPr>
            <a:lvl5pPr marL="1828361" indent="0">
              <a:buNone/>
              <a:defRPr sz="900"/>
            </a:lvl5pPr>
            <a:lvl6pPr marL="2285451" indent="0">
              <a:buNone/>
              <a:defRPr sz="900"/>
            </a:lvl6pPr>
            <a:lvl7pPr marL="2742542" indent="0">
              <a:buNone/>
              <a:defRPr sz="900"/>
            </a:lvl7pPr>
            <a:lvl8pPr marL="3199632" indent="0">
              <a:buNone/>
              <a:defRPr sz="900"/>
            </a:lvl8pPr>
            <a:lvl9pPr marL="3656722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Компания ТехноНИКОЛЬ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76256" y="6619875"/>
            <a:ext cx="720080" cy="238125"/>
          </a:xfrm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0C8990D0-F6A3-4660-B6AF-8E6F70DD43BA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/>
          </p:nvPr>
        </p:nvSpPr>
        <p:spPr>
          <a:xfrm>
            <a:off x="457200" y="571500"/>
            <a:ext cx="8329613" cy="55546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5E03AD-60EA-4A5A-AB27-1DEDEFB45530}" type="datetimeFigureOut">
              <a:rPr lang="ru-RU"/>
              <a:pPr>
                <a:defRPr/>
              </a:pPr>
              <a:t>11.01.2017</a:t>
            </a:fld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527433-4FE4-4B89-9CA8-80F8D24CF3B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878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8" tIns="45710" rIns="91418" bIns="4571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1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8" tIns="45710" rIns="91418" bIns="457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8" tIns="45710" rIns="91418" bIns="4571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8" tIns="45710" rIns="91418" bIns="4571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ru-RU"/>
              <a:t>Компания ТехноНИКОЛЬ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76255" y="6602411"/>
            <a:ext cx="720081" cy="255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8" tIns="45710" rIns="91418" bIns="4571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2D7A702F-B064-4BB3-99C0-5A56EE94CFE9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F2484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09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18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27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361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818" indent="-342818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772" indent="-285681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cs typeface="+mn-cs"/>
        </a:defRPr>
      </a:lvl2pPr>
      <a:lvl3pPr marL="1142726" indent="-228545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cs typeface="+mn-cs"/>
        </a:defRPr>
      </a:lvl3pPr>
      <a:lvl4pPr marL="1599816" indent="-228545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cs typeface="+mn-cs"/>
        </a:defRPr>
      </a:lvl4pPr>
      <a:lvl5pPr marL="2056906" indent="-228545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5pPr>
      <a:lvl6pPr marL="2513996" indent="-228545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086" indent="-228545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8178" indent="-228545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5268" indent="-228545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ru-RU"/>
      </a:defPPr>
      <a:lvl1pPr marL="0" algn="l" defTabSz="9141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0" algn="l" defTabSz="9141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0" algn="l" defTabSz="9141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70" algn="l" defTabSz="9141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61" algn="l" defTabSz="9141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51" algn="l" defTabSz="9141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2" algn="l" defTabSz="9141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32" algn="l" defTabSz="9141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22" algn="l" defTabSz="9141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Заголовок 1"/>
          <p:cNvSpPr>
            <a:spLocks noGrp="1"/>
          </p:cNvSpPr>
          <p:nvPr>
            <p:ph type="ctrTitle"/>
          </p:nvPr>
        </p:nvSpPr>
        <p:spPr>
          <a:xfrm>
            <a:off x="1571625" y="2564052"/>
            <a:ext cx="6357938" cy="1470025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ru-RU" sz="4000" b="1" i="1" dirty="0" smtClean="0"/>
              <a:t>ИНСТРУКЦИЯ НА САЙТ</a:t>
            </a:r>
            <a:endParaRPr lang="en-US" sz="4000" dirty="0" smtClean="0"/>
          </a:p>
        </p:txBody>
      </p:sp>
      <p:sp>
        <p:nvSpPr>
          <p:cNvPr id="512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57250" y="4000500"/>
            <a:ext cx="7786688" cy="1714500"/>
          </a:xfrm>
        </p:spPr>
        <p:txBody>
          <a:bodyPr/>
          <a:lstStyle/>
          <a:p>
            <a:pPr algn="r" eaLnBrk="1" hangingPunct="1">
              <a:lnSpc>
                <a:spcPct val="80000"/>
              </a:lnSpc>
              <a:spcBef>
                <a:spcPct val="0"/>
              </a:spcBef>
            </a:pPr>
            <a:endParaRPr lang="en-US" altLang="ru-RU" sz="1600" smtClean="0"/>
          </a:p>
          <a:p>
            <a:pPr algn="r" eaLnBrk="1" hangingPunct="1">
              <a:lnSpc>
                <a:spcPct val="80000"/>
              </a:lnSpc>
              <a:spcBef>
                <a:spcPct val="0"/>
              </a:spcBef>
            </a:pPr>
            <a:endParaRPr lang="en-US" altLang="ru-RU" sz="1600" smtClean="0"/>
          </a:p>
          <a:p>
            <a:pPr algn="r" eaLnBrk="1" hangingPunct="1">
              <a:lnSpc>
                <a:spcPct val="80000"/>
              </a:lnSpc>
              <a:spcBef>
                <a:spcPct val="0"/>
              </a:spcBef>
            </a:pPr>
            <a:endParaRPr lang="en-US" altLang="ru-RU" sz="1600" smtClean="0"/>
          </a:p>
          <a:p>
            <a:pPr algn="r" eaLnBrk="1" hangingPunct="1">
              <a:lnSpc>
                <a:spcPct val="80000"/>
              </a:lnSpc>
              <a:spcBef>
                <a:spcPct val="0"/>
              </a:spcBef>
            </a:pPr>
            <a:endParaRPr lang="en-US" altLang="ru-RU" sz="1600" smtClean="0"/>
          </a:p>
          <a:p>
            <a:pPr algn="r" eaLnBrk="1" hangingPunct="1">
              <a:lnSpc>
                <a:spcPct val="80000"/>
              </a:lnSpc>
              <a:spcBef>
                <a:spcPct val="0"/>
              </a:spcBef>
            </a:pPr>
            <a:endParaRPr lang="ru-RU" altLang="ru-RU" sz="1600" smtClean="0">
              <a:latin typeface="Arial" panose="020B0604020202020204" pitchFamily="34" charset="0"/>
            </a:endParaRPr>
          </a:p>
        </p:txBody>
      </p:sp>
      <p:sp>
        <p:nvSpPr>
          <p:cNvPr id="4102" name="Нижний колонтитул 5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dirty="0" smtClean="0"/>
              <a:t>Компания ТехноНИКОЛЬ</a:t>
            </a:r>
          </a:p>
        </p:txBody>
      </p:sp>
      <p:sp>
        <p:nvSpPr>
          <p:cNvPr id="5125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FF887AA-404D-44BE-BBBF-D4A832B5D603}" type="slidenum">
              <a:rPr lang="ru-RU" altLang="ru-RU" sz="1200" smtClean="0">
                <a:solidFill>
                  <a:srgbClr val="333333"/>
                </a:solidFill>
                <a:latin typeface="Franklin Gothic Medium" panose="020B06030201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ru-RU" altLang="ru-RU" sz="1200" smtClean="0">
              <a:solidFill>
                <a:srgbClr val="333333"/>
              </a:solidFill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81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Номер слайда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82AF9A1-9A44-4FE5-B8AD-16995C5805D0}" type="slidenum">
              <a:rPr lang="ru-RU" altLang="ru-RU" sz="1200" smtClean="0">
                <a:solidFill>
                  <a:srgbClr val="333333"/>
                </a:solidFill>
                <a:latin typeface="Franklin Gothic Medium" panose="020B06030201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ru-RU" altLang="ru-RU" sz="1200" smtClean="0">
              <a:solidFill>
                <a:srgbClr val="333333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4341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ru-RU" altLang="ru-RU" sz="1800">
              <a:latin typeface="Arial" panose="020B0604020202020204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 bwMode="auto">
          <a:xfrm>
            <a:off x="590622" y="5445224"/>
            <a:ext cx="7962755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C00000"/>
                </a:solidFill>
                <a:latin typeface="Franklin Gothic Medium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9pPr>
          </a:lstStyle>
          <a:p>
            <a:pPr>
              <a:defRPr/>
            </a:pPr>
            <a:r>
              <a:rPr lang="ru-RU" altLang="ru-RU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Монтаж черепицы производите снизу вверх. Гвозди и </a:t>
            </a:r>
            <a:r>
              <a:rPr lang="ru-RU" altLang="ru-RU" sz="18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саморезы</a:t>
            </a:r>
            <a:r>
              <a:rPr lang="ru-RU" altLang="ru-RU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в основание панели </a:t>
            </a:r>
            <a:r>
              <a:rPr lang="ru-RU" altLang="ru-RU" sz="1800" dirty="0" err="1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устанавить</a:t>
            </a:r>
            <a:r>
              <a:rPr lang="ru-RU" altLang="ru-RU" sz="1800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под </a:t>
            </a:r>
            <a:r>
              <a:rPr lang="ru-RU" altLang="ru-RU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углом 600 к плоскости ската и в том месте, </a:t>
            </a:r>
            <a:r>
              <a:rPr lang="ru-RU" altLang="ru-RU" sz="1800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где волна </a:t>
            </a:r>
            <a:r>
              <a:rPr lang="ru-RU" altLang="ru-RU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касается деревянной шаговой обрешетки.</a:t>
            </a:r>
            <a:endParaRPr lang="ru-RU" altLang="ru-RU" sz="1800" i="1" dirty="0" smtClean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3" y="1035389"/>
            <a:ext cx="4238489" cy="2825659"/>
          </a:xfrm>
          <a:prstGeom prst="rect">
            <a:avLst/>
          </a:prstGeom>
        </p:spPr>
      </p:pic>
      <p:pic>
        <p:nvPicPr>
          <p:cNvPr id="8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57101" y="2228805"/>
            <a:ext cx="4393249" cy="2923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25399" y="-91701"/>
            <a:ext cx="7848996" cy="717773"/>
          </a:xfrm>
        </p:spPr>
        <p:txBody>
          <a:bodyPr/>
          <a:lstStyle/>
          <a:p>
            <a:r>
              <a:rPr lang="ru-RU" kern="1200" cap="small" dirty="0" smtClean="0">
                <a:solidFill>
                  <a:srgbClr val="C00000"/>
                </a:solidFill>
                <a:cs typeface="Arial" charset="0"/>
              </a:rPr>
              <a:t>Крепление панелей </a:t>
            </a:r>
            <a:r>
              <a:rPr lang="ru-RU" kern="1200" cap="small" dirty="0">
                <a:solidFill>
                  <a:srgbClr val="C00000"/>
                </a:solidFill>
                <a:cs typeface="Arial" charset="0"/>
              </a:rPr>
              <a:t>ТЕХНОНИКОЛЬ </a:t>
            </a:r>
            <a:r>
              <a:rPr lang="en-US" kern="1200" cap="small" dirty="0">
                <a:solidFill>
                  <a:srgbClr val="C00000"/>
                </a:solidFill>
                <a:cs typeface="Arial" charset="0"/>
              </a:rPr>
              <a:t>LUXARD</a:t>
            </a:r>
            <a:endParaRPr lang="ru-RU" altLang="ru-RU" kern="1200" cap="small" dirty="0">
              <a:solidFill>
                <a:srgbClr val="C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75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434" name="Rectangle 2"/>
          <p:cNvSpPr>
            <a:spLocks noChangeArrowheads="1"/>
          </p:cNvSpPr>
          <p:nvPr/>
        </p:nvSpPr>
        <p:spPr bwMode="auto">
          <a:xfrm>
            <a:off x="990600" y="838200"/>
            <a:ext cx="2286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1" fontAlgn="auto" hangingPunct="1">
              <a:spcBef>
                <a:spcPts val="0"/>
              </a:spcBef>
              <a:spcAft>
                <a:spcPct val="20000"/>
              </a:spcAft>
              <a:defRPr/>
            </a:pPr>
            <a:endParaRPr lang="ru-RU" sz="2400" u="sng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Arial" charset="0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Verdana" pitchFamily="34" charset="0"/>
                <a:cs typeface="Arial" charset="0"/>
              </a:rPr>
              <a:t>  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Verdana" pitchFamily="34" charset="0"/>
                <a:cs typeface="Arial" charset="0"/>
              </a:rPr>
              <a:t>  </a:t>
            </a:r>
          </a:p>
        </p:txBody>
      </p:sp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1524000" y="1828800"/>
            <a:ext cx="67056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20000"/>
              </a:spcAft>
              <a:buFontTx/>
              <a:buNone/>
            </a:pPr>
            <a:endParaRPr lang="ru-RU" altLang="ru-RU">
              <a:latin typeface="Verdana" panose="020B0604030504040204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0" y="333375"/>
            <a:ext cx="77724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smtClean="0">
                <a:solidFill>
                  <a:srgbClr val="C00000"/>
                </a:solidFill>
                <a:latin typeface="+mj-lt"/>
                <a:ea typeface="+mj-ea"/>
              </a:rPr>
              <a:t>Примыкание к фронтону</a:t>
            </a:r>
            <a:endParaRPr lang="ru-RU" sz="2400" b="1" dirty="0">
              <a:solidFill>
                <a:srgbClr val="C00000"/>
              </a:solidFill>
              <a:latin typeface="+mj-lt"/>
              <a:ea typeface="+mj-ea"/>
            </a:endParaRPr>
          </a:p>
        </p:txBody>
      </p:sp>
      <p:sp>
        <p:nvSpPr>
          <p:cNvPr id="49158" name="Text Box 4"/>
          <p:cNvSpPr txBox="1">
            <a:spLocks noChangeArrowheads="1"/>
          </p:cNvSpPr>
          <p:nvPr/>
        </p:nvSpPr>
        <p:spPr bwMode="auto">
          <a:xfrm>
            <a:off x="6948488" y="6629400"/>
            <a:ext cx="576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100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0</a:t>
            </a:r>
            <a:fld id="{3F7BD7F2-46F7-4D77-8F80-142542534DC7}" type="slidenum">
              <a:rPr lang="en-US" altLang="ru-RU" sz="100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pPr algn="ctr" eaLnBrk="1" hangingPunct="1">
                <a:spcBef>
                  <a:spcPct val="0"/>
                </a:spcBef>
                <a:buFontTx/>
                <a:buNone/>
              </a:pPr>
              <a:t>11</a:t>
            </a:fld>
            <a:endParaRPr lang="ru-RU" altLang="ru-RU" sz="100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159" name="TextBox 1"/>
          <p:cNvSpPr txBox="1">
            <a:spLocks noChangeArrowheads="1"/>
          </p:cNvSpPr>
          <p:nvPr/>
        </p:nvSpPr>
        <p:spPr bwMode="auto">
          <a:xfrm>
            <a:off x="896938" y="942975"/>
            <a:ext cx="1203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/>
              <a:t>Фронтон</a:t>
            </a:r>
          </a:p>
        </p:txBody>
      </p:sp>
      <p:sp>
        <p:nvSpPr>
          <p:cNvPr id="49160" name="TextBox 3"/>
          <p:cNvSpPr txBox="1">
            <a:spLocks noChangeArrowheads="1"/>
          </p:cNvSpPr>
          <p:nvPr/>
        </p:nvSpPr>
        <p:spPr bwMode="auto">
          <a:xfrm>
            <a:off x="474663" y="5654675"/>
            <a:ext cx="84899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1800"/>
              <a:t>Примыкающие к фронтону панели </a:t>
            </a:r>
            <a:r>
              <a:rPr lang="en-US" altLang="ru-RU" sz="1800"/>
              <a:t>Luxard </a:t>
            </a:r>
            <a:r>
              <a:rPr lang="ru-RU" altLang="ru-RU" sz="1800"/>
              <a:t>обрежьте с учетом напуска 2,5 см. на наличник и выполните отгиб панели вверх</a:t>
            </a:r>
          </a:p>
        </p:txBody>
      </p:sp>
      <p:pic>
        <p:nvPicPr>
          <p:cNvPr id="49161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3" y="1423988"/>
            <a:ext cx="6435725" cy="428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77746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Номер слайда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82AF9A1-9A44-4FE5-B8AD-16995C5805D0}" type="slidenum">
              <a:rPr lang="ru-RU" altLang="ru-RU" sz="1200" smtClean="0">
                <a:solidFill>
                  <a:srgbClr val="333333"/>
                </a:solidFill>
                <a:latin typeface="Franklin Gothic Medium" panose="020B06030201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ru-RU" altLang="ru-RU" sz="1200" smtClean="0">
              <a:solidFill>
                <a:srgbClr val="333333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4341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ru-RU" altLang="ru-RU" sz="1800">
              <a:latin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35672"/>
            <a:ext cx="6408709" cy="4264442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0" y="333375"/>
            <a:ext cx="77724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smtClean="0">
                <a:solidFill>
                  <a:srgbClr val="C00000"/>
                </a:solidFill>
                <a:latin typeface="+mj-lt"/>
                <a:ea typeface="+mj-ea"/>
              </a:rPr>
              <a:t>Монтаж фронтонной планки</a:t>
            </a:r>
            <a:endParaRPr lang="ru-RU" sz="2400" b="1" dirty="0">
              <a:solidFill>
                <a:srgbClr val="C00000"/>
              </a:solidFill>
              <a:latin typeface="+mj-lt"/>
              <a:ea typeface="+mj-ea"/>
            </a:endParaRPr>
          </a:p>
        </p:txBody>
      </p:sp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251520" y="5276803"/>
            <a:ext cx="4759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1800" dirty="0"/>
              <a:t>Торцевые планки монтируйте снизу вверх </a:t>
            </a:r>
          </a:p>
        </p:txBody>
      </p:sp>
      <p:sp>
        <p:nvSpPr>
          <p:cNvPr id="10" name="TextBox 2"/>
          <p:cNvSpPr txBox="1">
            <a:spLocks noChangeArrowheads="1"/>
          </p:cNvSpPr>
          <p:nvPr/>
        </p:nvSpPr>
        <p:spPr bwMode="auto">
          <a:xfrm>
            <a:off x="251520" y="5721793"/>
            <a:ext cx="855234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1800" dirty="0"/>
              <a:t>Зафиксируйте планки гвоздями (</a:t>
            </a:r>
            <a:r>
              <a:rPr lang="ru-RU" altLang="ru-RU" sz="1800" dirty="0" err="1"/>
              <a:t>саморезами</a:t>
            </a:r>
            <a:r>
              <a:rPr lang="ru-RU" altLang="ru-RU" sz="1800" dirty="0"/>
              <a:t>) для </a:t>
            </a:r>
            <a:r>
              <a:rPr lang="en-US" altLang="ru-RU" sz="1800" dirty="0" err="1"/>
              <a:t>Luxard</a:t>
            </a:r>
            <a:r>
              <a:rPr lang="ru-RU" altLang="ru-RU" sz="1800" dirty="0"/>
              <a:t> к наличнику сверху и сбоку с шагом 25 см.</a:t>
            </a:r>
          </a:p>
        </p:txBody>
      </p:sp>
    </p:spTree>
    <p:extLst>
      <p:ext uri="{BB962C8B-B14F-4D97-AF65-F5344CB8AC3E}">
        <p14:creationId xmlns:p14="http://schemas.microsoft.com/office/powerpoint/2010/main" val="66245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Номер слайда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82AF9A1-9A44-4FE5-B8AD-16995C5805D0}" type="slidenum">
              <a:rPr lang="ru-RU" altLang="ru-RU" sz="1200" smtClean="0">
                <a:solidFill>
                  <a:srgbClr val="333333"/>
                </a:solidFill>
                <a:latin typeface="Franklin Gothic Medium" panose="020B06030201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ru-RU" altLang="ru-RU" sz="1200" smtClean="0">
              <a:solidFill>
                <a:srgbClr val="333333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4341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ru-RU" altLang="ru-RU" sz="1800">
              <a:latin typeface="Arial" panose="020B0604020202020204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 bwMode="auto">
          <a:xfrm>
            <a:off x="467546" y="5445224"/>
            <a:ext cx="8085832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C00000"/>
                </a:solidFill>
                <a:latin typeface="Franklin Gothic Medium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9pPr>
          </a:lstStyle>
          <a:p>
            <a:pPr>
              <a:defRPr/>
            </a:pPr>
            <a:r>
              <a:rPr lang="ru-RU" altLang="ru-RU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Водосборные элементы ендовы смонтируйте вдоль оси снизу вверх. Зафиксируйте элемент ендовы при помощи специальных металлических </a:t>
            </a:r>
            <a:r>
              <a:rPr lang="ru-RU" altLang="ru-RU" sz="16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клямеров</a:t>
            </a:r>
            <a:r>
              <a:rPr lang="ru-RU" altLang="ru-RU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с шагом 25–30 см. Каждый вышележащий элемент ендовы заведите в нижележащий и зафиксируйте при помощи </a:t>
            </a:r>
            <a:r>
              <a:rPr lang="ru-RU" altLang="ru-RU" sz="16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кляммеров</a:t>
            </a:r>
            <a:r>
              <a:rPr lang="ru-RU" altLang="ru-RU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altLang="ru-RU" sz="1600" i="1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5" y="1034237"/>
            <a:ext cx="6408709" cy="4264442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51520" y="100012"/>
            <a:ext cx="77724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smtClean="0">
                <a:solidFill>
                  <a:srgbClr val="C00000"/>
                </a:solidFill>
                <a:latin typeface="+mj-lt"/>
                <a:ea typeface="+mj-ea"/>
              </a:rPr>
              <a:t>Ендова, заканчивающаяся на карнизе</a:t>
            </a:r>
            <a:endParaRPr lang="ru-RU" sz="2400" b="1" dirty="0">
              <a:solidFill>
                <a:srgbClr val="C00000"/>
              </a:solidFill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7604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Номер слайда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82AF9A1-9A44-4FE5-B8AD-16995C5805D0}" type="slidenum">
              <a:rPr lang="ru-RU" altLang="ru-RU" sz="1200" smtClean="0">
                <a:solidFill>
                  <a:srgbClr val="333333"/>
                </a:solidFill>
                <a:latin typeface="Franklin Gothic Medium" panose="020B06030201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ru-RU" altLang="ru-RU" sz="1200" smtClean="0">
              <a:solidFill>
                <a:srgbClr val="333333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4341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ru-RU" altLang="ru-RU" sz="1800">
              <a:latin typeface="Arial" panose="020B0604020202020204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 bwMode="auto">
          <a:xfrm>
            <a:off x="467546" y="5445224"/>
            <a:ext cx="8085832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C00000"/>
                </a:solidFill>
                <a:latin typeface="Franklin Gothic Medium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9pPr>
          </a:lstStyle>
          <a:p>
            <a:pPr>
              <a:defRPr/>
            </a:pPr>
            <a:r>
              <a:rPr lang="ru-RU" altLang="ru-RU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 бортах (слева и справа) лотков ендовы </a:t>
            </a:r>
            <a:r>
              <a:rPr lang="ru-RU" altLang="ru-RU" sz="1800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наклейте специальный </a:t>
            </a:r>
            <a:r>
              <a:rPr lang="ru-RU" altLang="ru-RU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поролоновый уплотнитель</a:t>
            </a:r>
            <a:endParaRPr lang="ru-RU" altLang="ru-RU" sz="1800" i="1" dirty="0" smtClean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5" y="1034237"/>
            <a:ext cx="6408709" cy="4264441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51520" y="100012"/>
            <a:ext cx="77724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smtClean="0">
                <a:solidFill>
                  <a:srgbClr val="C00000"/>
                </a:solidFill>
                <a:latin typeface="+mj-lt"/>
                <a:ea typeface="+mj-ea"/>
              </a:rPr>
              <a:t>Ендова, заканчивающаяся на карнизе</a:t>
            </a:r>
            <a:endParaRPr lang="ru-RU" sz="2400" b="1" dirty="0">
              <a:solidFill>
                <a:srgbClr val="C00000"/>
              </a:solidFill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0008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Номер слайда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82AF9A1-9A44-4FE5-B8AD-16995C5805D0}" type="slidenum">
              <a:rPr lang="ru-RU" altLang="ru-RU" sz="1200" smtClean="0">
                <a:solidFill>
                  <a:srgbClr val="333333"/>
                </a:solidFill>
                <a:latin typeface="Franklin Gothic Medium" panose="020B06030201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ru-RU" altLang="ru-RU" sz="1200" smtClean="0">
              <a:solidFill>
                <a:srgbClr val="333333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4341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ru-RU" altLang="ru-RU" sz="1800">
              <a:latin typeface="Arial" panose="020B0604020202020204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 bwMode="auto">
          <a:xfrm>
            <a:off x="590622" y="5445224"/>
            <a:ext cx="7962755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C00000"/>
                </a:solidFill>
                <a:latin typeface="Franklin Gothic Medium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9pPr>
          </a:lstStyle>
          <a:p>
            <a:pPr>
              <a:defRPr/>
            </a:pPr>
            <a:r>
              <a:rPr lang="ru-RU" altLang="ru-RU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Панель композитной черепицы </a:t>
            </a:r>
            <a:r>
              <a:rPr lang="ru-RU" altLang="ru-RU" sz="1600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ТЕХНОНИКОЛЬ LUXARD </a:t>
            </a:r>
            <a:r>
              <a:rPr lang="ru-RU" altLang="ru-RU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заведите на элемент ендовы на 8 см и </a:t>
            </a:r>
            <a:r>
              <a:rPr lang="ru-RU" altLang="ru-RU" sz="1600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загните </a:t>
            </a:r>
            <a:r>
              <a:rPr lang="ru-RU" altLang="ru-RU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вниз так, чтобы расстояние между нижним </a:t>
            </a:r>
            <a:r>
              <a:rPr lang="ru-RU" altLang="ru-RU" sz="1600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отгибом композитной </a:t>
            </a:r>
            <a:r>
              <a:rPr lang="ru-RU" altLang="ru-RU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черепицы и элементом ендовы </a:t>
            </a:r>
            <a:r>
              <a:rPr lang="ru-RU" altLang="ru-RU" sz="1600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составляло </a:t>
            </a:r>
            <a:r>
              <a:rPr lang="ru-RU" altLang="ru-RU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см</a:t>
            </a:r>
            <a:endParaRPr lang="ru-RU" altLang="ru-RU" sz="1600" i="1" dirty="0" smtClean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6" y="1034237"/>
            <a:ext cx="6408707" cy="4264441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51520" y="100012"/>
            <a:ext cx="77724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smtClean="0">
                <a:solidFill>
                  <a:srgbClr val="C00000"/>
                </a:solidFill>
                <a:latin typeface="+mj-lt"/>
                <a:ea typeface="+mj-ea"/>
              </a:rPr>
              <a:t>Ендова, заканчивающаяся на карнизе</a:t>
            </a:r>
            <a:endParaRPr lang="ru-RU" sz="2400" b="1" dirty="0">
              <a:solidFill>
                <a:srgbClr val="C00000"/>
              </a:solidFill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2531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Номер слайда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82AF9A1-9A44-4FE5-B8AD-16995C5805D0}" type="slidenum">
              <a:rPr lang="ru-RU" altLang="ru-RU" sz="1200" smtClean="0">
                <a:solidFill>
                  <a:srgbClr val="333333"/>
                </a:solidFill>
                <a:latin typeface="Franklin Gothic Medium" panose="020B06030201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ru-RU" altLang="ru-RU" sz="1200" smtClean="0">
              <a:solidFill>
                <a:srgbClr val="333333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4341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ru-RU" altLang="ru-RU" sz="1800">
              <a:latin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01" y="1049659"/>
            <a:ext cx="6408707" cy="4264440"/>
          </a:xfrm>
          <a:prstGeom prst="rect">
            <a:avLst/>
          </a:prstGeom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453301" y="5444893"/>
            <a:ext cx="799288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ru-RU" altLang="ru-RU" sz="1800" dirty="0"/>
              <a:t>Для крепления коньковых и реберных элементов необходимо </a:t>
            </a:r>
            <a:r>
              <a:rPr lang="ru-RU" altLang="ru-RU" sz="1800" dirty="0"/>
              <a:t>смонтировать брус </a:t>
            </a:r>
            <a:r>
              <a:rPr lang="ru-RU" altLang="ru-RU" sz="1800" dirty="0"/>
              <a:t>при помощи металлического крепежа с шагом 600 </a:t>
            </a:r>
            <a:r>
              <a:rPr lang="ru-RU" altLang="ru-RU" sz="1800" dirty="0"/>
              <a:t>мм. Рекомендованное </a:t>
            </a:r>
            <a:r>
              <a:rPr lang="ru-RU" altLang="ru-RU" sz="1800" dirty="0"/>
              <a:t>сечение хребтового бруса 50*50 мм.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360040" y="364425"/>
            <a:ext cx="421196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smtClean="0">
                <a:solidFill>
                  <a:srgbClr val="C00000"/>
                </a:solidFill>
                <a:latin typeface="+mj-lt"/>
                <a:ea typeface="+mj-ea"/>
              </a:rPr>
              <a:t>Монтаж ребра, конька</a:t>
            </a:r>
            <a:endParaRPr lang="ru-RU" sz="2400" b="1" dirty="0">
              <a:solidFill>
                <a:srgbClr val="C00000"/>
              </a:solidFill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6943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Номер слайда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82AF9A1-9A44-4FE5-B8AD-16995C5805D0}" type="slidenum">
              <a:rPr lang="ru-RU" altLang="ru-RU" sz="1200" smtClean="0">
                <a:solidFill>
                  <a:srgbClr val="333333"/>
                </a:solidFill>
                <a:latin typeface="Franklin Gothic Medium" panose="020B06030201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ru-RU" altLang="ru-RU" sz="1200" smtClean="0">
              <a:solidFill>
                <a:srgbClr val="333333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4341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ru-RU" altLang="ru-RU" sz="1800">
              <a:latin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6" y="1034237"/>
            <a:ext cx="6408706" cy="4264440"/>
          </a:xfrm>
          <a:prstGeom prst="rect">
            <a:avLst/>
          </a:prstGeom>
        </p:spPr>
      </p:pic>
      <p:sp>
        <p:nvSpPr>
          <p:cNvPr id="9" name="TextBox 2"/>
          <p:cNvSpPr txBox="1">
            <a:spLocks noChangeArrowheads="1"/>
          </p:cNvSpPr>
          <p:nvPr/>
        </p:nvSpPr>
        <p:spPr bwMode="auto">
          <a:xfrm>
            <a:off x="395536" y="5517232"/>
            <a:ext cx="856895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1800" dirty="0" smtClean="0"/>
              <a:t>На коньковый брус монтируется рулонный </a:t>
            </a:r>
            <a:r>
              <a:rPr lang="ru-RU" altLang="ru-RU" sz="1800" dirty="0" err="1"/>
              <a:t>аэроэлемент</a:t>
            </a:r>
            <a:r>
              <a:rPr lang="ru-RU" altLang="ru-RU" sz="1800" dirty="0"/>
              <a:t> </a:t>
            </a:r>
            <a:r>
              <a:rPr lang="ru-RU" altLang="ru-RU" sz="1800" dirty="0" smtClean="0"/>
              <a:t>самоклеящимися </a:t>
            </a:r>
            <a:r>
              <a:rPr lang="ru-RU" altLang="ru-RU" sz="1800" dirty="0"/>
              <a:t>полосами вниз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417383" y="288302"/>
            <a:ext cx="77724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smtClean="0">
                <a:solidFill>
                  <a:srgbClr val="C00000"/>
                </a:solidFill>
                <a:latin typeface="+mj-lt"/>
                <a:ea typeface="+mj-ea"/>
              </a:rPr>
              <a:t>Монтаж ребра, конька</a:t>
            </a:r>
            <a:endParaRPr lang="ru-RU" sz="2400" b="1" dirty="0">
              <a:solidFill>
                <a:srgbClr val="C00000"/>
              </a:solidFill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897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434" name="Rectangle 2"/>
          <p:cNvSpPr>
            <a:spLocks noChangeArrowheads="1"/>
          </p:cNvSpPr>
          <p:nvPr/>
        </p:nvSpPr>
        <p:spPr bwMode="auto">
          <a:xfrm>
            <a:off x="990600" y="838200"/>
            <a:ext cx="2286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1" fontAlgn="auto" hangingPunct="1">
              <a:spcBef>
                <a:spcPts val="0"/>
              </a:spcBef>
              <a:spcAft>
                <a:spcPct val="20000"/>
              </a:spcAft>
              <a:defRPr/>
            </a:pPr>
            <a:endParaRPr lang="ru-RU" sz="2400" u="sng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Arial" charset="0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Verdana" pitchFamily="34" charset="0"/>
                <a:cs typeface="Arial" charset="0"/>
              </a:rPr>
              <a:t>  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Verdana" pitchFamily="34" charset="0"/>
                <a:cs typeface="Arial" charset="0"/>
              </a:rPr>
              <a:t>  </a:t>
            </a:r>
          </a:p>
        </p:txBody>
      </p:sp>
      <p:sp>
        <p:nvSpPr>
          <p:cNvPr id="54275" name="Rectangle 3"/>
          <p:cNvSpPr>
            <a:spLocks noChangeArrowheads="1"/>
          </p:cNvSpPr>
          <p:nvPr/>
        </p:nvSpPr>
        <p:spPr bwMode="auto">
          <a:xfrm>
            <a:off x="1524000" y="1828800"/>
            <a:ext cx="67056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20000"/>
              </a:spcAft>
              <a:buFontTx/>
              <a:buNone/>
            </a:pPr>
            <a:endParaRPr lang="ru-RU" altLang="ru-RU">
              <a:latin typeface="Verdana" panose="020B0604030504040204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0" y="333375"/>
            <a:ext cx="77724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smtClean="0">
                <a:solidFill>
                  <a:srgbClr val="C00000"/>
                </a:solidFill>
                <a:latin typeface="+mj-lt"/>
                <a:ea typeface="+mj-ea"/>
              </a:rPr>
              <a:t>Монтаж ребра, конька</a:t>
            </a:r>
            <a:endParaRPr lang="ru-RU" sz="2400" b="1" dirty="0">
              <a:solidFill>
                <a:srgbClr val="C00000"/>
              </a:solidFill>
              <a:latin typeface="+mj-lt"/>
              <a:ea typeface="+mj-ea"/>
            </a:endParaRPr>
          </a:p>
        </p:txBody>
      </p:sp>
      <p:sp>
        <p:nvSpPr>
          <p:cNvPr id="54278" name="Text Box 4"/>
          <p:cNvSpPr txBox="1">
            <a:spLocks noChangeArrowheads="1"/>
          </p:cNvSpPr>
          <p:nvPr/>
        </p:nvSpPr>
        <p:spPr bwMode="auto">
          <a:xfrm>
            <a:off x="6948488" y="6629400"/>
            <a:ext cx="576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100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0</a:t>
            </a:r>
            <a:fld id="{9237FBFD-9373-4FAC-B1A7-ACE32D4F4C74}" type="slidenum">
              <a:rPr lang="en-US" altLang="ru-RU" sz="100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pPr algn="ctr" eaLnBrk="1" hangingPunct="1">
                <a:spcBef>
                  <a:spcPct val="0"/>
                </a:spcBef>
                <a:buFontTx/>
                <a:buNone/>
              </a:pPr>
              <a:t>18</a:t>
            </a:fld>
            <a:endParaRPr lang="ru-RU" altLang="ru-RU" sz="100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4280" name="TextBox 3"/>
          <p:cNvSpPr txBox="1">
            <a:spLocks noChangeArrowheads="1"/>
          </p:cNvSpPr>
          <p:nvPr/>
        </p:nvSpPr>
        <p:spPr bwMode="auto">
          <a:xfrm>
            <a:off x="3914775" y="1681163"/>
            <a:ext cx="53594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1800"/>
              <a:t>Полукруглые коньковые элементы смонтируйте низу вверх с нахлестом 2 см. фиксируя их гвоздями (саморезами) для </a:t>
            </a:r>
            <a:r>
              <a:rPr lang="en-US" altLang="ru-RU" sz="1800"/>
              <a:t>Luxard</a:t>
            </a:r>
            <a:endParaRPr lang="ru-RU" altLang="ru-RU" sz="1800"/>
          </a:p>
        </p:txBody>
      </p:sp>
      <p:sp>
        <p:nvSpPr>
          <p:cNvPr id="54281" name="TextBox 2"/>
          <p:cNvSpPr txBox="1">
            <a:spLocks noChangeArrowheads="1"/>
          </p:cNvSpPr>
          <p:nvPr/>
        </p:nvSpPr>
        <p:spPr bwMode="auto">
          <a:xfrm>
            <a:off x="3914775" y="5045075"/>
            <a:ext cx="48482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1800"/>
              <a:t>Торец первого конька закройте заглушкой</a:t>
            </a:r>
          </a:p>
        </p:txBody>
      </p:sp>
      <p:pic>
        <p:nvPicPr>
          <p:cNvPr id="54282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3994870"/>
            <a:ext cx="3757612" cy="2499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83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11" y="1086637"/>
            <a:ext cx="3747789" cy="2493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97565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/>
          <p:cNvSpPr>
            <a:spLocks noGrp="1"/>
          </p:cNvSpPr>
          <p:nvPr>
            <p:ph type="title"/>
          </p:nvPr>
        </p:nvSpPr>
        <p:spPr>
          <a:xfrm>
            <a:off x="467547" y="276432"/>
            <a:ext cx="3600524" cy="717773"/>
          </a:xfrm>
        </p:spPr>
        <p:txBody>
          <a:bodyPr/>
          <a:lstStyle/>
          <a:p>
            <a:r>
              <a:rPr lang="ru-RU" kern="1200" dirty="0">
                <a:solidFill>
                  <a:srgbClr val="C00000"/>
                </a:solidFill>
                <a:cs typeface="Arial" charset="0"/>
              </a:rPr>
              <a:t>Примыкание к </a:t>
            </a:r>
            <a:r>
              <a:rPr lang="ru-RU" kern="1200" dirty="0" smtClean="0">
                <a:solidFill>
                  <a:srgbClr val="C00000"/>
                </a:solidFill>
                <a:cs typeface="Arial" charset="0"/>
              </a:rPr>
              <a:t>трубе</a:t>
            </a:r>
            <a:endParaRPr lang="ru-RU" altLang="ru-RU" sz="1600" i="1" dirty="0" smtClean="0"/>
          </a:p>
        </p:txBody>
      </p:sp>
      <p:sp>
        <p:nvSpPr>
          <p:cNvPr id="14340" name="Номер слайда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82AF9A1-9A44-4FE5-B8AD-16995C5805D0}" type="slidenum">
              <a:rPr lang="ru-RU" altLang="ru-RU" sz="1200" smtClean="0">
                <a:solidFill>
                  <a:srgbClr val="333333"/>
                </a:solidFill>
                <a:latin typeface="Franklin Gothic Medium" panose="020B06030201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ru-RU" altLang="ru-RU" sz="1200" smtClean="0">
              <a:solidFill>
                <a:srgbClr val="333333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4341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ru-RU" altLang="ru-RU" sz="1800">
              <a:latin typeface="Arial" panose="020B0604020202020204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 bwMode="auto">
          <a:xfrm>
            <a:off x="467547" y="5443664"/>
            <a:ext cx="7962755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C00000"/>
                </a:solidFill>
                <a:latin typeface="Franklin Gothic Medium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9pPr>
          </a:lstStyle>
          <a:p>
            <a:pPr>
              <a:defRPr/>
            </a:pPr>
            <a:r>
              <a:rPr lang="ru-RU" altLang="ru-RU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Смонтируйте панель </a:t>
            </a:r>
            <a:r>
              <a:rPr lang="ru-RU" altLang="ru-RU" sz="16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Luxard</a:t>
            </a:r>
            <a:r>
              <a:rPr lang="ru-RU" altLang="ru-RU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примыкающую к нижней части трубы с отгибом на 3 см</a:t>
            </a:r>
            <a:r>
              <a:rPr lang="ru-RU" altLang="ru-RU" sz="1600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Аналогично </a:t>
            </a:r>
            <a:r>
              <a:rPr lang="ru-RU" altLang="ru-RU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 отгибом выполните монтаж панелей, примыкающих к боковым частям трубы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7" y="1034237"/>
            <a:ext cx="6408704" cy="426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2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434" name="Rectangle 2"/>
          <p:cNvSpPr>
            <a:spLocks noChangeArrowheads="1"/>
          </p:cNvSpPr>
          <p:nvPr/>
        </p:nvSpPr>
        <p:spPr bwMode="auto">
          <a:xfrm>
            <a:off x="990600" y="838200"/>
            <a:ext cx="2286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1" fontAlgn="auto" hangingPunct="1">
              <a:spcBef>
                <a:spcPts val="0"/>
              </a:spcBef>
              <a:spcAft>
                <a:spcPct val="20000"/>
              </a:spcAft>
              <a:defRPr/>
            </a:pPr>
            <a:endParaRPr lang="ru-RU" sz="2400" u="sng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Arial" charset="0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Verdana" pitchFamily="34" charset="0"/>
                <a:cs typeface="Arial" charset="0"/>
              </a:rPr>
              <a:t>  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Verdana" pitchFamily="34" charset="0"/>
                <a:cs typeface="Arial" charset="0"/>
              </a:rPr>
              <a:t>  </a:t>
            </a: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1524000" y="1828800"/>
            <a:ext cx="67056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20000"/>
              </a:spcAft>
              <a:buFontTx/>
              <a:buNone/>
            </a:pPr>
            <a:endParaRPr lang="ru-RU" altLang="ru-RU">
              <a:latin typeface="Verdana" panose="020B0604030504040204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0" y="333375"/>
            <a:ext cx="77724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smtClean="0">
                <a:solidFill>
                  <a:srgbClr val="C00000"/>
                </a:solidFill>
                <a:latin typeface="+mj-lt"/>
                <a:ea typeface="+mj-ea"/>
              </a:rPr>
              <a:t>Монтаж мембраны</a:t>
            </a:r>
            <a:endParaRPr lang="ru-RU" sz="2400" b="1" dirty="0">
              <a:solidFill>
                <a:srgbClr val="C00000"/>
              </a:solidFill>
              <a:latin typeface="+mj-lt"/>
              <a:ea typeface="+mj-ea"/>
            </a:endParaRPr>
          </a:p>
        </p:txBody>
      </p:sp>
      <p:sp>
        <p:nvSpPr>
          <p:cNvPr id="7" name="Text Box 3"/>
          <p:cNvSpPr txBox="1">
            <a:spLocks noChangeAspect="1" noChangeArrowheads="1"/>
          </p:cNvSpPr>
          <p:nvPr/>
        </p:nvSpPr>
        <p:spPr bwMode="auto">
          <a:xfrm>
            <a:off x="285750" y="6572250"/>
            <a:ext cx="6624638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ahoma" pitchFamily="34" charset="0"/>
              </a:rPr>
              <a:t>Делаем надежные строительные системы доступными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cs typeface="Tahoma" pitchFamily="34" charset="0"/>
            </a:endParaRPr>
          </a:p>
        </p:txBody>
      </p:sp>
      <p:sp>
        <p:nvSpPr>
          <p:cNvPr id="30726" name="Text Box 4"/>
          <p:cNvSpPr txBox="1">
            <a:spLocks noChangeArrowheads="1"/>
          </p:cNvSpPr>
          <p:nvPr/>
        </p:nvSpPr>
        <p:spPr bwMode="auto">
          <a:xfrm>
            <a:off x="6948488" y="6629400"/>
            <a:ext cx="576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100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0</a:t>
            </a:r>
            <a:fld id="{03759199-1A70-4BB4-B1A5-645ED96B84AD}" type="slidenum">
              <a:rPr lang="en-US" altLang="ru-RU" sz="100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pPr algn="ctr"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ru-RU" altLang="ru-RU" sz="100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727" name="TextBox 1"/>
          <p:cNvSpPr txBox="1">
            <a:spLocks noChangeArrowheads="1"/>
          </p:cNvSpPr>
          <p:nvPr/>
        </p:nvSpPr>
        <p:spPr bwMode="auto">
          <a:xfrm>
            <a:off x="1671638" y="1225550"/>
            <a:ext cx="48974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/>
              <a:t>Укладка гидроизоляционной мембраны</a:t>
            </a:r>
          </a:p>
        </p:txBody>
      </p:sp>
      <p:pic>
        <p:nvPicPr>
          <p:cNvPr id="30728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57363"/>
            <a:ext cx="6759575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9" name="TextBox 3"/>
          <p:cNvSpPr txBox="1">
            <a:spLocks noChangeArrowheads="1"/>
          </p:cNvSpPr>
          <p:nvPr/>
        </p:nvSpPr>
        <p:spPr bwMode="auto">
          <a:xfrm>
            <a:off x="381000" y="5940425"/>
            <a:ext cx="7978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1800"/>
              <a:t>При укладке диффузионной мембраны отступите от лобовой доски 2 см.</a:t>
            </a:r>
          </a:p>
        </p:txBody>
      </p:sp>
    </p:spTree>
    <p:extLst>
      <p:ext uri="{BB962C8B-B14F-4D97-AF65-F5344CB8AC3E}">
        <p14:creationId xmlns:p14="http://schemas.microsoft.com/office/powerpoint/2010/main" val="41383446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Номер слайда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82AF9A1-9A44-4FE5-B8AD-16995C5805D0}" type="slidenum">
              <a:rPr lang="ru-RU" altLang="ru-RU" sz="1200" smtClean="0">
                <a:solidFill>
                  <a:srgbClr val="333333"/>
                </a:solidFill>
                <a:latin typeface="Franklin Gothic Medium" panose="020B06030201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ru-RU" altLang="ru-RU" sz="1200" smtClean="0">
              <a:solidFill>
                <a:srgbClr val="333333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4341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ru-RU" altLang="ru-RU" sz="1800">
              <a:latin typeface="Arial" panose="020B0604020202020204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 bwMode="auto">
          <a:xfrm>
            <a:off x="467547" y="5443664"/>
            <a:ext cx="7962755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C00000"/>
                </a:solidFill>
                <a:latin typeface="Franklin Gothic Medium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9pPr>
          </a:lstStyle>
          <a:p>
            <a:pPr>
              <a:defRPr/>
            </a:pPr>
            <a:r>
              <a:rPr lang="ru-RU" altLang="ru-RU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Над трубой выполните сплошной настил из досок толщиной 25 мм.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7" y="1034455"/>
            <a:ext cx="6408704" cy="4264002"/>
          </a:xfrm>
          <a:prstGeom prst="rect">
            <a:avLst/>
          </a:prstGeom>
        </p:spPr>
      </p:pic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467547" y="276432"/>
            <a:ext cx="3600524" cy="717773"/>
          </a:xfrm>
        </p:spPr>
        <p:txBody>
          <a:bodyPr/>
          <a:lstStyle/>
          <a:p>
            <a:r>
              <a:rPr lang="ru-RU" kern="1200" dirty="0">
                <a:solidFill>
                  <a:srgbClr val="C00000"/>
                </a:solidFill>
                <a:cs typeface="Arial" charset="0"/>
              </a:rPr>
              <a:t>Примыкание к </a:t>
            </a:r>
            <a:r>
              <a:rPr lang="ru-RU" kern="1200" dirty="0" smtClean="0">
                <a:solidFill>
                  <a:srgbClr val="C00000"/>
                </a:solidFill>
                <a:cs typeface="Arial" charset="0"/>
              </a:rPr>
              <a:t>трубе</a:t>
            </a:r>
            <a:endParaRPr lang="ru-RU" altLang="ru-RU" sz="1600" i="1" dirty="0" smtClean="0"/>
          </a:p>
        </p:txBody>
      </p:sp>
    </p:spTree>
    <p:extLst>
      <p:ext uri="{BB962C8B-B14F-4D97-AF65-F5344CB8AC3E}">
        <p14:creationId xmlns:p14="http://schemas.microsoft.com/office/powerpoint/2010/main" val="383486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Номер слайда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82AF9A1-9A44-4FE5-B8AD-16995C5805D0}" type="slidenum">
              <a:rPr lang="ru-RU" altLang="ru-RU" sz="1200" smtClean="0">
                <a:solidFill>
                  <a:srgbClr val="333333"/>
                </a:solidFill>
                <a:latin typeface="Franklin Gothic Medium" panose="020B06030201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ru-RU" altLang="ru-RU" sz="1200" smtClean="0">
              <a:solidFill>
                <a:srgbClr val="333333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4341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ru-RU" altLang="ru-RU" sz="1800">
              <a:latin typeface="Arial" panose="020B0604020202020204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 bwMode="auto">
          <a:xfrm>
            <a:off x="443943" y="5443664"/>
            <a:ext cx="7962755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C00000"/>
                </a:solidFill>
                <a:latin typeface="Franklin Gothic Medium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9pPr>
          </a:lstStyle>
          <a:p>
            <a:pPr>
              <a:defRPr/>
            </a:pPr>
            <a:r>
              <a:rPr lang="ru-RU" altLang="ru-RU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Планку примыкания к вертикальной стене подрежьте по месту и загните на боковые части трубы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75" y="1034455"/>
            <a:ext cx="6408048" cy="4264002"/>
          </a:xfrm>
          <a:prstGeom prst="rect">
            <a:avLst/>
          </a:prstGeom>
        </p:spPr>
      </p:pic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467547" y="276432"/>
            <a:ext cx="3600524" cy="717773"/>
          </a:xfrm>
        </p:spPr>
        <p:txBody>
          <a:bodyPr/>
          <a:lstStyle/>
          <a:p>
            <a:r>
              <a:rPr lang="ru-RU" kern="1200" dirty="0">
                <a:solidFill>
                  <a:srgbClr val="C00000"/>
                </a:solidFill>
                <a:cs typeface="Arial" charset="0"/>
              </a:rPr>
              <a:t>Примыкание к </a:t>
            </a:r>
            <a:r>
              <a:rPr lang="ru-RU" kern="1200" dirty="0" smtClean="0">
                <a:solidFill>
                  <a:srgbClr val="C00000"/>
                </a:solidFill>
                <a:cs typeface="Arial" charset="0"/>
              </a:rPr>
              <a:t>трубе</a:t>
            </a:r>
            <a:endParaRPr lang="ru-RU" altLang="ru-RU" sz="1600" i="1" dirty="0" smtClean="0"/>
          </a:p>
        </p:txBody>
      </p:sp>
    </p:spTree>
    <p:extLst>
      <p:ext uri="{BB962C8B-B14F-4D97-AF65-F5344CB8AC3E}">
        <p14:creationId xmlns:p14="http://schemas.microsoft.com/office/powerpoint/2010/main" val="58868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Номер слайда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82AF9A1-9A44-4FE5-B8AD-16995C5805D0}" type="slidenum">
              <a:rPr lang="ru-RU" altLang="ru-RU" sz="1200" smtClean="0">
                <a:solidFill>
                  <a:srgbClr val="333333"/>
                </a:solidFill>
                <a:latin typeface="Franklin Gothic Medium" panose="020B06030201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ru-RU" altLang="ru-RU" sz="1200" smtClean="0">
              <a:solidFill>
                <a:srgbClr val="333333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4341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ru-RU" altLang="ru-RU" sz="1800">
              <a:latin typeface="Arial" panose="020B0604020202020204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 bwMode="auto">
          <a:xfrm>
            <a:off x="590622" y="5445224"/>
            <a:ext cx="7962755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C00000"/>
                </a:solidFill>
                <a:latin typeface="Franklin Gothic Medium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9pPr>
          </a:lstStyle>
          <a:p>
            <a:pPr>
              <a:defRPr/>
            </a:pPr>
            <a:r>
              <a:rPr lang="ru-RU" altLang="ru-RU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Примыкание с тыльной стороны трубы выполняется из плоского листа </a:t>
            </a:r>
            <a:r>
              <a:rPr lang="ru-RU" altLang="ru-RU" sz="16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Luxard</a:t>
            </a:r>
            <a:r>
              <a:rPr lang="ru-RU" altLang="ru-RU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(1250*600 мм.)</a:t>
            </a:r>
          </a:p>
          <a:p>
            <a:pPr>
              <a:defRPr/>
            </a:pPr>
            <a:r>
              <a:rPr lang="ru-RU" altLang="ru-RU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Ширина выкройки складывается из ширины трубы плюс 20 см.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75" y="1034455"/>
            <a:ext cx="6408048" cy="4264001"/>
          </a:xfrm>
          <a:prstGeom prst="rect">
            <a:avLst/>
          </a:prstGeom>
        </p:spPr>
      </p:pic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467547" y="276432"/>
            <a:ext cx="3600524" cy="717773"/>
          </a:xfrm>
        </p:spPr>
        <p:txBody>
          <a:bodyPr/>
          <a:lstStyle/>
          <a:p>
            <a:r>
              <a:rPr lang="ru-RU" kern="1200" dirty="0">
                <a:solidFill>
                  <a:srgbClr val="C00000"/>
                </a:solidFill>
                <a:cs typeface="Arial" charset="0"/>
              </a:rPr>
              <a:t>Примыкание к </a:t>
            </a:r>
            <a:r>
              <a:rPr lang="ru-RU" kern="1200" dirty="0" smtClean="0">
                <a:solidFill>
                  <a:srgbClr val="C00000"/>
                </a:solidFill>
                <a:cs typeface="Arial" charset="0"/>
              </a:rPr>
              <a:t>трубе</a:t>
            </a:r>
            <a:endParaRPr lang="ru-RU" altLang="ru-RU" sz="1600" i="1" dirty="0" smtClean="0"/>
          </a:p>
        </p:txBody>
      </p:sp>
    </p:spTree>
    <p:extLst>
      <p:ext uri="{BB962C8B-B14F-4D97-AF65-F5344CB8AC3E}">
        <p14:creationId xmlns:p14="http://schemas.microsoft.com/office/powerpoint/2010/main" val="100129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434" name="Rectangle 2"/>
          <p:cNvSpPr>
            <a:spLocks noChangeArrowheads="1"/>
          </p:cNvSpPr>
          <p:nvPr/>
        </p:nvSpPr>
        <p:spPr bwMode="auto">
          <a:xfrm>
            <a:off x="990600" y="838200"/>
            <a:ext cx="2286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1" fontAlgn="auto" hangingPunct="1">
              <a:spcBef>
                <a:spcPts val="0"/>
              </a:spcBef>
              <a:spcAft>
                <a:spcPct val="20000"/>
              </a:spcAft>
              <a:defRPr/>
            </a:pPr>
            <a:endParaRPr lang="ru-RU" sz="2400" u="sng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Arial" charset="0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Verdana" pitchFamily="34" charset="0"/>
                <a:cs typeface="Arial" charset="0"/>
              </a:rPr>
              <a:t>  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Verdana" pitchFamily="34" charset="0"/>
                <a:cs typeface="Arial" charset="0"/>
              </a:rPr>
              <a:t>  </a:t>
            </a:r>
          </a:p>
        </p:txBody>
      </p:sp>
      <p:sp>
        <p:nvSpPr>
          <p:cNvPr id="59395" name="Rectangle 3"/>
          <p:cNvSpPr>
            <a:spLocks noChangeArrowheads="1"/>
          </p:cNvSpPr>
          <p:nvPr/>
        </p:nvSpPr>
        <p:spPr bwMode="auto">
          <a:xfrm>
            <a:off x="1524000" y="1828800"/>
            <a:ext cx="67056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20000"/>
              </a:spcAft>
              <a:buFontTx/>
              <a:buNone/>
            </a:pPr>
            <a:endParaRPr lang="ru-RU" altLang="ru-RU">
              <a:latin typeface="Verdana" panose="020B0604030504040204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0" y="333375"/>
            <a:ext cx="77724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solidFill>
                  <a:srgbClr val="C00000"/>
                </a:solidFill>
                <a:latin typeface="+mj-lt"/>
                <a:ea typeface="+mj-ea"/>
              </a:rPr>
              <a:t>МОНТАЖ ЛЮКСАРД</a:t>
            </a:r>
          </a:p>
        </p:txBody>
      </p:sp>
      <p:sp>
        <p:nvSpPr>
          <p:cNvPr id="59398" name="Text Box 4"/>
          <p:cNvSpPr txBox="1">
            <a:spLocks noChangeArrowheads="1"/>
          </p:cNvSpPr>
          <p:nvPr/>
        </p:nvSpPr>
        <p:spPr bwMode="auto">
          <a:xfrm>
            <a:off x="6948488" y="6629400"/>
            <a:ext cx="576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100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0</a:t>
            </a:r>
            <a:fld id="{68B0E487-E3CC-4AA6-96EB-CB09EF7E6475}" type="slidenum">
              <a:rPr lang="en-US" altLang="ru-RU" sz="100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pPr algn="ctr" eaLnBrk="1" hangingPunct="1">
                <a:spcBef>
                  <a:spcPct val="0"/>
                </a:spcBef>
                <a:buFontTx/>
                <a:buNone/>
              </a:pPr>
              <a:t>23</a:t>
            </a:fld>
            <a:endParaRPr lang="ru-RU" altLang="ru-RU" sz="100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9399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196975"/>
            <a:ext cx="6192837" cy="411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400" name="TextBox 2"/>
          <p:cNvSpPr txBox="1">
            <a:spLocks noChangeArrowheads="1"/>
          </p:cNvSpPr>
          <p:nvPr/>
        </p:nvSpPr>
        <p:spPr bwMode="auto">
          <a:xfrm>
            <a:off x="149225" y="5356225"/>
            <a:ext cx="74898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1800"/>
              <a:t>Аэроэлемент подкровельного пространства </a:t>
            </a:r>
            <a:r>
              <a:rPr lang="en-US" altLang="ru-RU" sz="1800"/>
              <a:t>Luxard</a:t>
            </a:r>
            <a:r>
              <a:rPr lang="ru-RU" altLang="ru-RU" sz="1800"/>
              <a:t> выполнен в виде двух волн панели и монтируется аналогично рядовым панелям</a:t>
            </a:r>
          </a:p>
        </p:txBody>
      </p:sp>
    </p:spTree>
    <p:extLst>
      <p:ext uri="{BB962C8B-B14F-4D97-AF65-F5344CB8AC3E}">
        <p14:creationId xmlns:p14="http://schemas.microsoft.com/office/powerpoint/2010/main" val="29946080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Номер слайда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82AF9A1-9A44-4FE5-B8AD-16995C5805D0}" type="slidenum">
              <a:rPr lang="ru-RU" altLang="ru-RU" sz="1200" smtClean="0">
                <a:solidFill>
                  <a:srgbClr val="333333"/>
                </a:solidFill>
                <a:latin typeface="Franklin Gothic Medium" panose="020B06030201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24</a:t>
            </a:fld>
            <a:endParaRPr lang="ru-RU" altLang="ru-RU" sz="1200" smtClean="0">
              <a:solidFill>
                <a:srgbClr val="333333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4341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ru-RU" altLang="ru-RU" sz="1800">
              <a:latin typeface="Arial" panose="020B0604020202020204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 bwMode="auto">
          <a:xfrm>
            <a:off x="467875" y="5792875"/>
            <a:ext cx="6285300" cy="43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C00000"/>
                </a:solidFill>
                <a:latin typeface="Franklin Gothic Medium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9pPr>
          </a:lstStyle>
          <a:p>
            <a:pPr>
              <a:defRPr/>
            </a:pPr>
            <a:r>
              <a:rPr lang="ru-RU" altLang="ru-RU" sz="1200" dirty="0" smtClean="0">
                <a:solidFill>
                  <a:srgbClr val="333333"/>
                </a:solidFill>
              </a:rPr>
              <a:t>Монтаж закончен.</a:t>
            </a:r>
            <a:endParaRPr lang="ru-RU" altLang="ru-RU" sz="1200" dirty="0">
              <a:solidFill>
                <a:srgbClr val="333333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75" y="1034455"/>
            <a:ext cx="6740907" cy="448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7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434" name="Rectangle 2"/>
          <p:cNvSpPr>
            <a:spLocks noChangeArrowheads="1"/>
          </p:cNvSpPr>
          <p:nvPr/>
        </p:nvSpPr>
        <p:spPr bwMode="auto">
          <a:xfrm>
            <a:off x="990600" y="838200"/>
            <a:ext cx="2286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1" fontAlgn="auto" hangingPunct="1">
              <a:spcBef>
                <a:spcPts val="0"/>
              </a:spcBef>
              <a:spcAft>
                <a:spcPct val="20000"/>
              </a:spcAft>
              <a:defRPr/>
            </a:pPr>
            <a:endParaRPr lang="ru-RU" sz="2400" u="sng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Arial" charset="0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Verdana" pitchFamily="34" charset="0"/>
                <a:cs typeface="Arial" charset="0"/>
              </a:rPr>
              <a:t>  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Verdana" pitchFamily="34" charset="0"/>
                <a:cs typeface="Arial" charset="0"/>
              </a:rPr>
              <a:t>  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0" y="333375"/>
            <a:ext cx="77724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smtClean="0">
                <a:solidFill>
                  <a:srgbClr val="C00000"/>
                </a:solidFill>
                <a:latin typeface="+mj-lt"/>
                <a:ea typeface="+mj-ea"/>
              </a:rPr>
              <a:t>Монтаж мембраны</a:t>
            </a:r>
            <a:endParaRPr lang="ru-RU" sz="2400" b="1" dirty="0">
              <a:solidFill>
                <a:srgbClr val="C00000"/>
              </a:solidFill>
              <a:latin typeface="+mj-lt"/>
              <a:ea typeface="+mj-ea"/>
            </a:endParaRPr>
          </a:p>
        </p:txBody>
      </p:sp>
      <p:sp>
        <p:nvSpPr>
          <p:cNvPr id="7" name="Text Box 3"/>
          <p:cNvSpPr txBox="1">
            <a:spLocks noChangeAspect="1" noChangeArrowheads="1"/>
          </p:cNvSpPr>
          <p:nvPr/>
        </p:nvSpPr>
        <p:spPr bwMode="auto">
          <a:xfrm>
            <a:off x="285750" y="6572250"/>
            <a:ext cx="6624638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ahoma" pitchFamily="34" charset="0"/>
              </a:rPr>
              <a:t>Делаем надежные строительные системы доступными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cs typeface="Tahoma" pitchFamily="34" charset="0"/>
            </a:endParaRPr>
          </a:p>
        </p:txBody>
      </p:sp>
      <p:sp>
        <p:nvSpPr>
          <p:cNvPr id="31749" name="Text Box 4"/>
          <p:cNvSpPr txBox="1">
            <a:spLocks noChangeArrowheads="1"/>
          </p:cNvSpPr>
          <p:nvPr/>
        </p:nvSpPr>
        <p:spPr bwMode="auto">
          <a:xfrm>
            <a:off x="6948488" y="6629400"/>
            <a:ext cx="576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100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0</a:t>
            </a:r>
            <a:fld id="{0577CCB9-798A-4330-BFC9-FD3239DB8C3A}" type="slidenum">
              <a:rPr lang="en-US" altLang="ru-RU" sz="100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pPr algn="ctr" eaLnBrk="1" hangingPunct="1">
                <a:spcBef>
                  <a:spcPct val="0"/>
                </a:spcBef>
                <a:buFontTx/>
                <a:buNone/>
              </a:pPr>
              <a:t>3</a:t>
            </a:fld>
            <a:endParaRPr lang="ru-RU" altLang="ru-RU" sz="100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750" name="TextBox 1"/>
          <p:cNvSpPr txBox="1">
            <a:spLocks noChangeArrowheads="1"/>
          </p:cNvSpPr>
          <p:nvPr/>
        </p:nvSpPr>
        <p:spPr bwMode="auto">
          <a:xfrm>
            <a:off x="1671638" y="1225550"/>
            <a:ext cx="48974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/>
              <a:t>Укладка гидроизоляционной мембраны</a:t>
            </a:r>
          </a:p>
        </p:txBody>
      </p:sp>
      <p:sp>
        <p:nvSpPr>
          <p:cNvPr id="31751" name="TextBox 2"/>
          <p:cNvSpPr txBox="1">
            <a:spLocks noChangeArrowheads="1"/>
          </p:cNvSpPr>
          <p:nvPr/>
        </p:nvSpPr>
        <p:spPr bwMode="auto">
          <a:xfrm>
            <a:off x="128588" y="5464175"/>
            <a:ext cx="44640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1800"/>
              <a:t>Если скат ограничен фронтоном, то свесьте с фронтона мембрану на 20 см.</a:t>
            </a:r>
          </a:p>
        </p:txBody>
      </p:sp>
      <p:sp>
        <p:nvSpPr>
          <p:cNvPr id="31752" name="TextBox 8"/>
          <p:cNvSpPr txBox="1">
            <a:spLocks noChangeArrowheads="1"/>
          </p:cNvSpPr>
          <p:nvPr/>
        </p:nvSpPr>
        <p:spPr bwMode="auto">
          <a:xfrm>
            <a:off x="5219700" y="5540375"/>
            <a:ext cx="3709988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1800"/>
              <a:t>Поверх ребра смонтируйте полосу шириной не менее 30 см.</a:t>
            </a:r>
          </a:p>
        </p:txBody>
      </p:sp>
      <p:pic>
        <p:nvPicPr>
          <p:cNvPr id="31753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1835150"/>
            <a:ext cx="4491037" cy="346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4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438" y="1839913"/>
            <a:ext cx="4279900" cy="379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81741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434" name="Rectangle 2"/>
          <p:cNvSpPr>
            <a:spLocks noChangeArrowheads="1"/>
          </p:cNvSpPr>
          <p:nvPr/>
        </p:nvSpPr>
        <p:spPr bwMode="auto">
          <a:xfrm>
            <a:off x="990600" y="838200"/>
            <a:ext cx="2286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1" fontAlgn="auto" hangingPunct="1">
              <a:spcBef>
                <a:spcPts val="0"/>
              </a:spcBef>
              <a:spcAft>
                <a:spcPct val="20000"/>
              </a:spcAft>
              <a:defRPr/>
            </a:pPr>
            <a:endParaRPr lang="ru-RU" sz="2400" u="sng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Arial" charset="0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Verdana" pitchFamily="34" charset="0"/>
                <a:cs typeface="Arial" charset="0"/>
              </a:rPr>
              <a:t>  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Verdana" pitchFamily="34" charset="0"/>
                <a:cs typeface="Arial" charset="0"/>
              </a:rPr>
              <a:t>  </a:t>
            </a: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1524000" y="1828800"/>
            <a:ext cx="67056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20000"/>
              </a:spcAft>
              <a:buFontTx/>
              <a:buNone/>
            </a:pPr>
            <a:endParaRPr lang="ru-RU" altLang="ru-RU">
              <a:latin typeface="Verdana" panose="020B0604030504040204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0" y="333375"/>
            <a:ext cx="77724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smtClean="0">
                <a:solidFill>
                  <a:srgbClr val="C00000"/>
                </a:solidFill>
                <a:latin typeface="+mj-lt"/>
                <a:ea typeface="+mj-ea"/>
              </a:rPr>
              <a:t>Монтаж мембраны</a:t>
            </a:r>
            <a:endParaRPr lang="ru-RU" sz="2400" b="1" dirty="0">
              <a:solidFill>
                <a:srgbClr val="C00000"/>
              </a:solidFill>
              <a:latin typeface="+mj-lt"/>
              <a:ea typeface="+mj-ea"/>
            </a:endParaRPr>
          </a:p>
        </p:txBody>
      </p:sp>
      <p:sp>
        <p:nvSpPr>
          <p:cNvPr id="7" name="Text Box 3"/>
          <p:cNvSpPr txBox="1">
            <a:spLocks noChangeAspect="1" noChangeArrowheads="1"/>
          </p:cNvSpPr>
          <p:nvPr/>
        </p:nvSpPr>
        <p:spPr bwMode="auto">
          <a:xfrm>
            <a:off x="285750" y="6572250"/>
            <a:ext cx="6624638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ahoma" pitchFamily="34" charset="0"/>
              </a:rPr>
              <a:t>Делаем надежные строительные системы доступными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cs typeface="Tahoma" pitchFamily="34" charset="0"/>
            </a:endParaRPr>
          </a:p>
        </p:txBody>
      </p:sp>
      <p:sp>
        <p:nvSpPr>
          <p:cNvPr id="33798" name="Text Box 4"/>
          <p:cNvSpPr txBox="1">
            <a:spLocks noChangeArrowheads="1"/>
          </p:cNvSpPr>
          <p:nvPr/>
        </p:nvSpPr>
        <p:spPr bwMode="auto">
          <a:xfrm>
            <a:off x="6948488" y="6629400"/>
            <a:ext cx="576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100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0</a:t>
            </a:r>
            <a:fld id="{9B73A7CD-329C-4B18-9187-8341490C7C3D}" type="slidenum">
              <a:rPr lang="en-US" altLang="ru-RU" sz="100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pPr algn="ctr" eaLnBrk="1" hangingPunct="1">
                <a:spcBef>
                  <a:spcPct val="0"/>
                </a:spcBef>
                <a:buFontTx/>
                <a:buNone/>
              </a:pPr>
              <a:t>4</a:t>
            </a:fld>
            <a:endParaRPr lang="ru-RU" altLang="ru-RU" sz="100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799" name="TextBox 1"/>
          <p:cNvSpPr txBox="1">
            <a:spLocks noChangeArrowheads="1"/>
          </p:cNvSpPr>
          <p:nvPr/>
        </p:nvSpPr>
        <p:spPr bwMode="auto">
          <a:xfrm>
            <a:off x="285750" y="1023938"/>
            <a:ext cx="48974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/>
              <a:t>Укладка гидроизоляционной мембраны</a:t>
            </a:r>
          </a:p>
        </p:txBody>
      </p:sp>
      <p:sp>
        <p:nvSpPr>
          <p:cNvPr id="33800" name="TextBox 2"/>
          <p:cNvSpPr txBox="1">
            <a:spLocks noChangeArrowheads="1"/>
          </p:cNvSpPr>
          <p:nvPr/>
        </p:nvSpPr>
        <p:spPr bwMode="auto">
          <a:xfrm>
            <a:off x="285750" y="5373688"/>
            <a:ext cx="80041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1800"/>
              <a:t>В ендове вертикальный перехлест полотен составляет 30 см.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/>
              <a:t>Вдоль оси ендовы дополнительно монтируется полоса не менее 120 см.</a:t>
            </a:r>
          </a:p>
        </p:txBody>
      </p:sp>
      <p:pic>
        <p:nvPicPr>
          <p:cNvPr id="33801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550" y="1558925"/>
            <a:ext cx="4333875" cy="367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47686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434" name="Rectangle 2"/>
          <p:cNvSpPr>
            <a:spLocks noChangeArrowheads="1"/>
          </p:cNvSpPr>
          <p:nvPr/>
        </p:nvSpPr>
        <p:spPr bwMode="auto">
          <a:xfrm>
            <a:off x="990600" y="838200"/>
            <a:ext cx="2286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1" fontAlgn="auto" hangingPunct="1">
              <a:spcBef>
                <a:spcPts val="0"/>
              </a:spcBef>
              <a:spcAft>
                <a:spcPct val="20000"/>
              </a:spcAft>
              <a:defRPr/>
            </a:pPr>
            <a:endParaRPr lang="ru-RU" sz="2400" u="sng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Arial" charset="0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Verdana" pitchFamily="34" charset="0"/>
                <a:cs typeface="Arial" charset="0"/>
              </a:rPr>
              <a:t>  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Verdana" pitchFamily="34" charset="0"/>
                <a:cs typeface="Arial" charset="0"/>
              </a:rPr>
              <a:t>  </a:t>
            </a:r>
          </a:p>
        </p:txBody>
      </p:sp>
      <p:sp>
        <p:nvSpPr>
          <p:cNvPr id="7" name="Text Box 3"/>
          <p:cNvSpPr txBox="1">
            <a:spLocks noChangeAspect="1" noChangeArrowheads="1"/>
          </p:cNvSpPr>
          <p:nvPr/>
        </p:nvSpPr>
        <p:spPr bwMode="auto">
          <a:xfrm>
            <a:off x="285750" y="6572250"/>
            <a:ext cx="6624638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ahoma" pitchFamily="34" charset="0"/>
              </a:rPr>
              <a:t>Делаем надежные строительные системы доступными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cs typeface="Tahoma" pitchFamily="34" charset="0"/>
            </a:endParaRPr>
          </a:p>
        </p:txBody>
      </p:sp>
      <p:sp>
        <p:nvSpPr>
          <p:cNvPr id="34821" name="Text Box 4"/>
          <p:cNvSpPr txBox="1">
            <a:spLocks noChangeArrowheads="1"/>
          </p:cNvSpPr>
          <p:nvPr/>
        </p:nvSpPr>
        <p:spPr bwMode="auto">
          <a:xfrm>
            <a:off x="6948488" y="6629400"/>
            <a:ext cx="576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100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0</a:t>
            </a:r>
            <a:fld id="{34B36577-A7DD-4C7A-8270-B00D69536B04}" type="slidenum">
              <a:rPr lang="en-US" altLang="ru-RU" sz="100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pPr algn="ctr" eaLnBrk="1" hangingPunct="1">
                <a:spcBef>
                  <a:spcPct val="0"/>
                </a:spcBef>
                <a:buFontTx/>
                <a:buNone/>
              </a:pPr>
              <a:t>5</a:t>
            </a:fld>
            <a:endParaRPr lang="ru-RU" altLang="ru-RU" sz="100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822" name="TextBox 1"/>
          <p:cNvSpPr txBox="1">
            <a:spLocks noChangeArrowheads="1"/>
          </p:cNvSpPr>
          <p:nvPr/>
        </p:nvSpPr>
        <p:spPr bwMode="auto">
          <a:xfrm>
            <a:off x="3886200" y="1139825"/>
            <a:ext cx="5294313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1800" dirty="0"/>
              <a:t>В ендове смонтируйте опорный настил толщиной 25 мм и шириной 150 мм от оси ендовы в каждую сторону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 dirty="0"/>
              <a:t>Вдоль опорного настила установите бруски 50х50 мм.</a:t>
            </a:r>
          </a:p>
        </p:txBody>
      </p:sp>
      <p:pic>
        <p:nvPicPr>
          <p:cNvPr id="3482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1071563"/>
            <a:ext cx="3370262" cy="193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713" y="3081338"/>
            <a:ext cx="4768850" cy="317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Прямая соединительная линия 5"/>
          <p:cNvCxnSpPr/>
          <p:nvPr/>
        </p:nvCxnSpPr>
        <p:spPr>
          <a:xfrm flipH="1" flipV="1">
            <a:off x="2411413" y="1744663"/>
            <a:ext cx="144462" cy="20796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 flipH="1" flipV="1">
            <a:off x="1835150" y="2109788"/>
            <a:ext cx="119063" cy="18573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1806575" y="1792288"/>
            <a:ext cx="720725" cy="4095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28" name="TextBox 14"/>
          <p:cNvSpPr txBox="1">
            <a:spLocks noChangeArrowheads="1"/>
          </p:cNvSpPr>
          <p:nvPr/>
        </p:nvSpPr>
        <p:spPr bwMode="auto">
          <a:xfrm rot="-1727709">
            <a:off x="1685925" y="1654175"/>
            <a:ext cx="8016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1800">
                <a:solidFill>
                  <a:srgbClr val="FF0000"/>
                </a:solidFill>
              </a:rPr>
              <a:t>15 см</a:t>
            </a:r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 flipV="1">
            <a:off x="2898775" y="1879600"/>
            <a:ext cx="415925" cy="20955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 flipV="1">
            <a:off x="2763838" y="1600200"/>
            <a:ext cx="414337" cy="20955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2927350" y="1657350"/>
            <a:ext cx="207963" cy="3825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32" name="TextBox 20"/>
          <p:cNvSpPr txBox="1">
            <a:spLocks noChangeArrowheads="1"/>
          </p:cNvSpPr>
          <p:nvPr/>
        </p:nvSpPr>
        <p:spPr bwMode="auto">
          <a:xfrm rot="-1718675">
            <a:off x="3046413" y="1479550"/>
            <a:ext cx="6524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1800">
                <a:solidFill>
                  <a:srgbClr val="FF0000"/>
                </a:solidFill>
              </a:rPr>
              <a:t>5 см</a:t>
            </a:r>
          </a:p>
        </p:txBody>
      </p:sp>
      <p:sp>
        <p:nvSpPr>
          <p:cNvPr id="34833" name="TextBox 25"/>
          <p:cNvSpPr txBox="1">
            <a:spLocks noChangeArrowheads="1"/>
          </p:cNvSpPr>
          <p:nvPr/>
        </p:nvSpPr>
        <p:spPr bwMode="auto">
          <a:xfrm>
            <a:off x="7112000" y="5264150"/>
            <a:ext cx="6762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1800" b="1">
                <a:solidFill>
                  <a:srgbClr val="FF0000"/>
                </a:solidFill>
              </a:rPr>
              <a:t>5 см</a:t>
            </a:r>
          </a:p>
        </p:txBody>
      </p:sp>
      <p:cxnSp>
        <p:nvCxnSpPr>
          <p:cNvPr id="24" name="Прямая соединительная линия 23"/>
          <p:cNvCxnSpPr/>
          <p:nvPr/>
        </p:nvCxnSpPr>
        <p:spPr>
          <a:xfrm>
            <a:off x="7285038" y="5553075"/>
            <a:ext cx="136525" cy="5857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/>
        </p:nvCxnSpPr>
        <p:spPr>
          <a:xfrm>
            <a:off x="7596188" y="5637213"/>
            <a:ext cx="160337" cy="55721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/>
          <p:nvPr/>
        </p:nvCxnSpPr>
        <p:spPr>
          <a:xfrm>
            <a:off x="7165975" y="5681663"/>
            <a:ext cx="590550" cy="3651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37" name="TextBox 29"/>
          <p:cNvSpPr txBox="1">
            <a:spLocks noChangeArrowheads="1"/>
          </p:cNvSpPr>
          <p:nvPr/>
        </p:nvSpPr>
        <p:spPr bwMode="auto">
          <a:xfrm>
            <a:off x="93663" y="5005388"/>
            <a:ext cx="3732212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1800" dirty="0"/>
              <a:t>Создайте зазор 5 см между </a:t>
            </a:r>
            <a:r>
              <a:rPr lang="ru-RU" altLang="ru-RU" sz="1800" dirty="0" err="1"/>
              <a:t>контррейкой</a:t>
            </a:r>
            <a:r>
              <a:rPr lang="ru-RU" altLang="ru-RU" sz="1800" dirty="0"/>
              <a:t> и бруском в ендове</a:t>
            </a:r>
          </a:p>
        </p:txBody>
      </p:sp>
      <p:sp>
        <p:nvSpPr>
          <p:cNvPr id="23" name="Rectangle 2"/>
          <p:cNvSpPr txBox="1">
            <a:spLocks noChangeArrowheads="1"/>
          </p:cNvSpPr>
          <p:nvPr/>
        </p:nvSpPr>
        <p:spPr bwMode="auto">
          <a:xfrm>
            <a:off x="268288" y="345281"/>
            <a:ext cx="77724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smtClean="0">
                <a:solidFill>
                  <a:srgbClr val="C00000"/>
                </a:solidFill>
                <a:latin typeface="+mj-lt"/>
                <a:ea typeface="+mj-ea"/>
              </a:rPr>
              <a:t>Монтаж обрешетки</a:t>
            </a:r>
            <a:endParaRPr lang="ru-RU" sz="2400" b="1" dirty="0">
              <a:solidFill>
                <a:srgbClr val="C00000"/>
              </a:solidFill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30371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Номер слайда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82AF9A1-9A44-4FE5-B8AD-16995C5805D0}" type="slidenum">
              <a:rPr lang="ru-RU" altLang="ru-RU" sz="1200" smtClean="0">
                <a:solidFill>
                  <a:srgbClr val="333333"/>
                </a:solidFill>
                <a:latin typeface="Franklin Gothic Medium" panose="020B0603020102020204" pitchFamily="34" charset="0"/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ru-RU" altLang="ru-RU" sz="1200" smtClean="0">
              <a:solidFill>
                <a:srgbClr val="333333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4341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ru-RU" altLang="ru-RU" sz="1800">
              <a:latin typeface="Arial" panose="020B0604020202020204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 bwMode="auto">
          <a:xfrm>
            <a:off x="487358" y="4645262"/>
            <a:ext cx="8428293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C00000"/>
                </a:solidFill>
                <a:latin typeface="Franklin Gothic Medium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9pPr>
          </a:lstStyle>
          <a:p>
            <a:pPr>
              <a:defRPr/>
            </a:pPr>
            <a:r>
              <a:rPr lang="ru-RU" altLang="ru-RU" sz="18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Монтаж обрешетки рекомендуется выполнять </a:t>
            </a:r>
            <a:r>
              <a:rPr lang="ru-RU" altLang="ru-RU" sz="18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снизу вверх Нижний </a:t>
            </a:r>
            <a:r>
              <a:rPr lang="ru-RU" altLang="ru-RU" sz="18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брус обрешетки </a:t>
            </a:r>
            <a:r>
              <a:rPr lang="ru-RU" altLang="ru-RU" sz="18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механически зафиксируйте </a:t>
            </a:r>
            <a:r>
              <a:rPr lang="ru-RU" altLang="ru-RU" sz="18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с отступом 50 мм от свеса </a:t>
            </a:r>
            <a:r>
              <a:rPr lang="ru-RU" altLang="ru-RU" sz="18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контробрешетки</a:t>
            </a:r>
            <a:r>
              <a:rPr lang="ru-RU" altLang="ru-RU" sz="18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Последующие ряды монтируйте с </a:t>
            </a:r>
            <a:r>
              <a:rPr lang="ru-RU" altLang="ru-RU" sz="18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постоянным шагом</a:t>
            </a:r>
            <a:r>
              <a:rPr lang="ru-RU" altLang="ru-RU" sz="18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При этом шаг обрешетки определяется по </a:t>
            </a:r>
            <a:r>
              <a:rPr lang="ru-RU" altLang="ru-RU" sz="18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месту</a:t>
            </a:r>
            <a:r>
              <a:rPr lang="ru-RU" altLang="ru-RU" sz="18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с учетом </a:t>
            </a:r>
            <a:r>
              <a:rPr lang="ru-RU" altLang="ru-RU" sz="18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нахлестов</a:t>
            </a:r>
            <a:r>
              <a:rPr lang="ru-RU" altLang="ru-RU" sz="18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панелей, и </a:t>
            </a:r>
            <a:r>
              <a:rPr lang="ru-RU" altLang="ru-RU" sz="18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ориентировочно равен </a:t>
            </a:r>
            <a:r>
              <a:rPr lang="ru-RU" altLang="ru-RU" sz="18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367 мм для панелей Классик, 370 мм для </a:t>
            </a:r>
            <a:r>
              <a:rPr lang="ru-RU" altLang="ru-RU" sz="18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панелей Роман.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54" y="1471573"/>
            <a:ext cx="4126344" cy="274572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505" y="1471573"/>
            <a:ext cx="4126342" cy="2745724"/>
          </a:xfrm>
          <a:prstGeom prst="rect">
            <a:avLst/>
          </a:prstGeom>
        </p:spPr>
      </p:pic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107504" y="527977"/>
            <a:ext cx="77724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smtClean="0">
                <a:solidFill>
                  <a:srgbClr val="C00000"/>
                </a:solidFill>
                <a:latin typeface="+mj-lt"/>
                <a:ea typeface="+mj-ea"/>
              </a:rPr>
              <a:t>Монтаж обрешетки</a:t>
            </a:r>
            <a:endParaRPr lang="ru-RU" sz="2400" b="1" dirty="0">
              <a:solidFill>
                <a:srgbClr val="C00000"/>
              </a:solidFill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4621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/>
          <p:cNvSpPr>
            <a:spLocks noGrp="1"/>
          </p:cNvSpPr>
          <p:nvPr>
            <p:ph type="title"/>
          </p:nvPr>
        </p:nvSpPr>
        <p:spPr>
          <a:xfrm>
            <a:off x="179388" y="334963"/>
            <a:ext cx="7848996" cy="717773"/>
          </a:xfrm>
        </p:spPr>
        <p:txBody>
          <a:bodyPr/>
          <a:lstStyle/>
          <a:p>
            <a:r>
              <a:rPr lang="ru-RU" kern="1200" cap="small" dirty="0" smtClean="0">
                <a:solidFill>
                  <a:srgbClr val="C00000"/>
                </a:solidFill>
                <a:cs typeface="Arial" charset="0"/>
              </a:rPr>
              <a:t>Монтаж вентиляционной ленты</a:t>
            </a:r>
            <a:endParaRPr lang="ru-RU" altLang="ru-RU" kern="1200" cap="small" dirty="0">
              <a:solidFill>
                <a:srgbClr val="C00000"/>
              </a:solidFill>
              <a:cs typeface="Arial" charset="0"/>
            </a:endParaRPr>
          </a:p>
        </p:txBody>
      </p:sp>
      <p:sp>
        <p:nvSpPr>
          <p:cNvPr id="14340" name="Номер слайда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82AF9A1-9A44-4FE5-B8AD-16995C5805D0}" type="slidenum">
              <a:rPr lang="ru-RU" altLang="ru-RU" sz="1200" smtClean="0">
                <a:solidFill>
                  <a:srgbClr val="333333"/>
                </a:solidFill>
                <a:latin typeface="Franklin Gothic Medium" panose="020B0603020102020204" pitchFamily="34" charset="0"/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ru-RU" altLang="ru-RU" sz="1200" smtClean="0">
              <a:solidFill>
                <a:srgbClr val="333333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4341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ru-RU" altLang="ru-RU" sz="1800">
              <a:latin typeface="Arial" panose="020B0604020202020204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 bwMode="auto">
          <a:xfrm>
            <a:off x="323529" y="5229200"/>
            <a:ext cx="8496942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C00000"/>
                </a:solidFill>
                <a:latin typeface="Franklin Gothic Medium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9pPr>
          </a:lstStyle>
          <a:p>
            <a:pPr>
              <a:defRPr/>
            </a:pPr>
            <a:r>
              <a:rPr lang="ru-RU" altLang="ru-RU" sz="18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После окончания работ по монтажу </a:t>
            </a:r>
            <a:r>
              <a:rPr lang="ru-RU" altLang="ru-RU" sz="18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контробрешетки</a:t>
            </a:r>
            <a:r>
              <a:rPr lang="ru-RU" altLang="ru-RU" sz="18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и шаговой обрешетки под панели ТЕХНОНИКОЛЬ LUXARD вдоль фронтона смонтируйте </a:t>
            </a:r>
            <a:r>
              <a:rPr lang="ru-RU" altLang="ru-RU" sz="18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карнизную </a:t>
            </a:r>
            <a:r>
              <a:rPr lang="ru-RU" altLang="ru-RU" sz="18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вентиляционную ленту, закрепив ее к нижнему брусу обрешетки и лобовой доске</a:t>
            </a:r>
          </a:p>
          <a:p>
            <a:pPr>
              <a:defRPr/>
            </a:pPr>
            <a:endParaRPr lang="ru-RU" altLang="ru-RU" sz="18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30" y="1035389"/>
            <a:ext cx="5904652" cy="392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74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Номер слайда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82AF9A1-9A44-4FE5-B8AD-16995C5805D0}" type="slidenum">
              <a:rPr lang="ru-RU" altLang="ru-RU" sz="1200" smtClean="0">
                <a:solidFill>
                  <a:srgbClr val="333333"/>
                </a:solidFill>
                <a:latin typeface="Franklin Gothic Medium" panose="020B0603020102020204" pitchFamily="34" charset="0"/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ru-RU" altLang="ru-RU" sz="1200" smtClean="0">
              <a:solidFill>
                <a:srgbClr val="333333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4341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ru-RU" altLang="ru-RU" sz="1800">
              <a:latin typeface="Arial" panose="020B0604020202020204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 bwMode="auto">
          <a:xfrm>
            <a:off x="323530" y="5110565"/>
            <a:ext cx="7962755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C00000"/>
                </a:solidFill>
                <a:latin typeface="Franklin Gothic Medium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9pPr>
          </a:lstStyle>
          <a:p>
            <a:pPr>
              <a:defRPr/>
            </a:pPr>
            <a:r>
              <a:rPr lang="ru-RU" altLang="ru-RU" sz="1200" dirty="0">
                <a:solidFill>
                  <a:srgbClr val="333333"/>
                </a:solidFill>
              </a:rPr>
              <a:t>Закрепите металлическую карнизную планку </a:t>
            </a:r>
            <a:r>
              <a:rPr lang="ru-RU" altLang="ru-RU" sz="1200" dirty="0" smtClean="0">
                <a:solidFill>
                  <a:srgbClr val="333333"/>
                </a:solidFill>
              </a:rPr>
              <a:t>верхней полкой </a:t>
            </a:r>
            <a:r>
              <a:rPr lang="ru-RU" altLang="ru-RU" sz="1200" dirty="0">
                <a:solidFill>
                  <a:srgbClr val="333333"/>
                </a:solidFill>
              </a:rPr>
              <a:t>(короткой стороной) на первый брус </a:t>
            </a:r>
            <a:r>
              <a:rPr lang="ru-RU" altLang="ru-RU" sz="1200" dirty="0" smtClean="0">
                <a:solidFill>
                  <a:srgbClr val="333333"/>
                </a:solidFill>
              </a:rPr>
              <a:t>шаговой обрешетки</a:t>
            </a:r>
            <a:r>
              <a:rPr lang="ru-RU" altLang="ru-RU" sz="1200" dirty="0">
                <a:solidFill>
                  <a:srgbClr val="333333"/>
                </a:solidFill>
              </a:rPr>
              <a:t>, а второй полкой уприте на опорную </a:t>
            </a:r>
            <a:r>
              <a:rPr lang="ru-RU" altLang="ru-RU" sz="1200" dirty="0" smtClean="0">
                <a:solidFill>
                  <a:srgbClr val="333333"/>
                </a:solidFill>
              </a:rPr>
              <a:t>доску на </a:t>
            </a:r>
            <a:r>
              <a:rPr lang="ru-RU" altLang="ru-RU" sz="1200" dirty="0">
                <a:solidFill>
                  <a:srgbClr val="333333"/>
                </a:solidFill>
              </a:rPr>
              <a:t>свесах </a:t>
            </a:r>
            <a:r>
              <a:rPr lang="ru-RU" altLang="ru-RU" sz="1200" dirty="0" err="1" smtClean="0">
                <a:solidFill>
                  <a:srgbClr val="333333"/>
                </a:solidFill>
              </a:rPr>
              <a:t>контрообрешетки</a:t>
            </a:r>
            <a:r>
              <a:rPr lang="ru-RU" altLang="ru-RU" sz="1200" dirty="0" smtClean="0">
                <a:solidFill>
                  <a:srgbClr val="333333"/>
                </a:solidFill>
              </a:rPr>
              <a:t>. Зафиксируйте </a:t>
            </a:r>
            <a:r>
              <a:rPr lang="ru-RU" altLang="ru-RU" sz="1200" dirty="0">
                <a:solidFill>
                  <a:srgbClr val="333333"/>
                </a:solidFill>
              </a:rPr>
              <a:t>планку специальными гвоздями </a:t>
            </a:r>
            <a:r>
              <a:rPr lang="ru-RU" altLang="ru-RU" sz="1200" dirty="0" smtClean="0">
                <a:solidFill>
                  <a:srgbClr val="333333"/>
                </a:solidFill>
              </a:rPr>
              <a:t>либо специальными </a:t>
            </a:r>
            <a:r>
              <a:rPr lang="ru-RU" altLang="ru-RU" sz="1200" dirty="0" err="1">
                <a:solidFill>
                  <a:srgbClr val="333333"/>
                </a:solidFill>
              </a:rPr>
              <a:t>саморезами</a:t>
            </a:r>
            <a:r>
              <a:rPr lang="ru-RU" altLang="ru-RU" sz="1200" dirty="0">
                <a:solidFill>
                  <a:srgbClr val="333333"/>
                </a:solidFill>
              </a:rPr>
              <a:t> с шагом 25 см в </a:t>
            </a:r>
            <a:r>
              <a:rPr lang="ru-RU" altLang="ru-RU" sz="1200" dirty="0" smtClean="0">
                <a:solidFill>
                  <a:srgbClr val="333333"/>
                </a:solidFill>
              </a:rPr>
              <a:t>верхнюю полку </a:t>
            </a:r>
            <a:r>
              <a:rPr lang="ru-RU" altLang="ru-RU" sz="1200" dirty="0">
                <a:solidFill>
                  <a:srgbClr val="333333"/>
                </a:solidFill>
              </a:rPr>
              <a:t>к брусу шаговой обрешетки.</a:t>
            </a:r>
            <a:endParaRPr lang="ru-RU" altLang="ru-RU" sz="1400" i="1" dirty="0" smtClean="0">
              <a:solidFill>
                <a:srgbClr val="333333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30" y="1035389"/>
            <a:ext cx="5904652" cy="3929035"/>
          </a:xfrm>
          <a:prstGeom prst="rect">
            <a:avLst/>
          </a:prstGeom>
        </p:spPr>
      </p:pic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179388" y="334963"/>
            <a:ext cx="7848996" cy="717773"/>
          </a:xfrm>
        </p:spPr>
        <p:txBody>
          <a:bodyPr/>
          <a:lstStyle/>
          <a:p>
            <a:r>
              <a:rPr lang="ru-RU" kern="1200" cap="small" dirty="0" smtClean="0">
                <a:solidFill>
                  <a:srgbClr val="C00000"/>
                </a:solidFill>
                <a:cs typeface="Arial" charset="0"/>
              </a:rPr>
              <a:t>Монтаж карнизной планки</a:t>
            </a:r>
            <a:endParaRPr lang="ru-RU" altLang="ru-RU" kern="1200" cap="small" dirty="0">
              <a:solidFill>
                <a:srgbClr val="C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78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/>
          <p:cNvSpPr>
            <a:spLocks noGrp="1"/>
          </p:cNvSpPr>
          <p:nvPr>
            <p:ph type="title"/>
          </p:nvPr>
        </p:nvSpPr>
        <p:spPr>
          <a:xfrm>
            <a:off x="25399" y="-91701"/>
            <a:ext cx="7848996" cy="717773"/>
          </a:xfrm>
        </p:spPr>
        <p:txBody>
          <a:bodyPr/>
          <a:lstStyle/>
          <a:p>
            <a:r>
              <a:rPr lang="ru-RU" kern="1200" cap="small" dirty="0" smtClean="0">
                <a:solidFill>
                  <a:srgbClr val="C00000"/>
                </a:solidFill>
                <a:cs typeface="Arial" charset="0"/>
              </a:rPr>
              <a:t>Крепление панелей </a:t>
            </a:r>
            <a:r>
              <a:rPr lang="ru-RU" kern="1200" cap="small" dirty="0">
                <a:solidFill>
                  <a:srgbClr val="C00000"/>
                </a:solidFill>
                <a:cs typeface="Arial" charset="0"/>
              </a:rPr>
              <a:t>ТЕХНОНИКОЛЬ </a:t>
            </a:r>
            <a:r>
              <a:rPr lang="en-US" kern="1200" cap="small" dirty="0">
                <a:solidFill>
                  <a:srgbClr val="C00000"/>
                </a:solidFill>
                <a:cs typeface="Arial" charset="0"/>
              </a:rPr>
              <a:t>LUXARD</a:t>
            </a:r>
            <a:endParaRPr lang="ru-RU" altLang="ru-RU" kern="1200" cap="small" dirty="0">
              <a:solidFill>
                <a:srgbClr val="C00000"/>
              </a:solidFill>
              <a:cs typeface="Arial" charset="0"/>
            </a:endParaRPr>
          </a:p>
        </p:txBody>
      </p:sp>
      <p:sp>
        <p:nvSpPr>
          <p:cNvPr id="14340" name="Номер слайда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82AF9A1-9A44-4FE5-B8AD-16995C5805D0}" type="slidenum">
              <a:rPr lang="ru-RU" altLang="ru-RU" sz="1200" smtClean="0">
                <a:solidFill>
                  <a:srgbClr val="333333"/>
                </a:solidFill>
                <a:latin typeface="Franklin Gothic Medium" panose="020B0603020102020204" pitchFamily="34" charset="0"/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ru-RU" altLang="ru-RU" sz="1200" smtClean="0">
              <a:solidFill>
                <a:srgbClr val="333333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4341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ru-RU" altLang="ru-RU" sz="1800">
              <a:latin typeface="Arial" panose="020B0604020202020204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 bwMode="auto">
          <a:xfrm>
            <a:off x="242261" y="5298275"/>
            <a:ext cx="8606139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C00000"/>
                </a:solidFill>
                <a:latin typeface="Franklin Gothic Medium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C00000"/>
                </a:solidFill>
                <a:latin typeface="Franklin Gothic Medium" pitchFamily="34" charset="0"/>
              </a:defRPr>
            </a:lvl9pPr>
          </a:lstStyle>
          <a:p>
            <a:pPr>
              <a:defRPr/>
            </a:pPr>
            <a:r>
              <a:rPr lang="ru-RU" altLang="ru-RU" sz="18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Крепите </a:t>
            </a:r>
            <a:r>
              <a:rPr lang="ru-RU" altLang="ru-RU" sz="18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панели ТЕХНОНИКОЛЬ LUXARD </a:t>
            </a:r>
            <a:r>
              <a:rPr lang="ru-RU" altLang="ru-RU" sz="18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специальными гальванизированными </a:t>
            </a:r>
            <a:r>
              <a:rPr lang="ru-RU" altLang="ru-RU" sz="18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гвоздями либо </a:t>
            </a:r>
            <a:r>
              <a:rPr lang="ru-RU" altLang="ru-RU" sz="18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саморезами</a:t>
            </a:r>
            <a:r>
              <a:rPr lang="ru-RU" altLang="ru-RU" sz="18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за </a:t>
            </a:r>
            <a:r>
              <a:rPr lang="ru-RU" altLang="ru-RU" sz="18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исключением панелей </a:t>
            </a:r>
            <a:r>
              <a:rPr lang="ru-RU" altLang="ru-RU" sz="18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Роман. Крепление основания панелей Роман производите только с помощь специальных </a:t>
            </a:r>
            <a:r>
              <a:rPr lang="ru-RU" altLang="ru-RU" sz="18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гальванизированных </a:t>
            </a:r>
            <a:r>
              <a:rPr lang="ru-RU" altLang="ru-RU" sz="18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саморезов</a:t>
            </a:r>
            <a:r>
              <a:rPr lang="ru-RU" altLang="ru-RU" sz="18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  <a:endParaRPr lang="ru-RU" altLang="ru-RU" sz="18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4" y="582114"/>
            <a:ext cx="4679332" cy="311369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69" y="2038442"/>
            <a:ext cx="4679332" cy="311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0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Оформление по умолчанию">
  <a:themeElements>
    <a:clrScheme name="Другая 16">
      <a:dk1>
        <a:srgbClr val="000000"/>
      </a:dk1>
      <a:lt1>
        <a:srgbClr val="F2F2F2"/>
      </a:lt1>
      <a:dk2>
        <a:srgbClr val="E30613"/>
      </a:dk2>
      <a:lt2>
        <a:srgbClr val="808080"/>
      </a:lt2>
      <a:accent1>
        <a:srgbClr val="E30613"/>
      </a:accent1>
      <a:accent2>
        <a:srgbClr val="000000"/>
      </a:accent2>
      <a:accent3>
        <a:srgbClr val="808080"/>
      </a:accent3>
      <a:accent4>
        <a:srgbClr val="FA5D66"/>
      </a:accent4>
      <a:accent5>
        <a:srgbClr val="B2B2B2"/>
      </a:accent5>
      <a:accent6>
        <a:srgbClr val="404040"/>
      </a:accent6>
      <a:hlink>
        <a:srgbClr val="000000"/>
      </a:hlink>
      <a:folHlink>
        <a:srgbClr val="FA5D66"/>
      </a:folHlink>
    </a:clrScheme>
    <a:fontScheme name="Оформление по умолчанию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E6E5040CD8071549BDC9E7FB106C6060" ma:contentTypeVersion="2" ma:contentTypeDescription="Создание документа." ma:contentTypeScope="" ma:versionID="c4ab87224eb5b19782043dcf1458cbe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a0f927c31393b079a83590f8844b0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8A6A16F-80EE-40FD-8D24-F6F93DC0A49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204ECE9-364B-4622-81AB-AF5FADD15C2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93DB4E7-AFD6-444F-8841-C9DC58212889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10702</TotalTime>
  <Words>702</Words>
  <Application>Microsoft Office PowerPoint</Application>
  <PresentationFormat>Экран (4:3)</PresentationFormat>
  <Paragraphs>115</Paragraphs>
  <Slides>24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0" baseType="lpstr">
      <vt:lpstr>Arial</vt:lpstr>
      <vt:lpstr>Calibri</vt:lpstr>
      <vt:lpstr>Franklin Gothic Medium</vt:lpstr>
      <vt:lpstr>Tahoma</vt:lpstr>
      <vt:lpstr>Verdana</vt:lpstr>
      <vt:lpstr>Оформление по умолчанию</vt:lpstr>
      <vt:lpstr>ИНСТРУКЦИЯ НА САЙТ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Монтаж вентиляционной ленты</vt:lpstr>
      <vt:lpstr>Монтаж карнизной планки</vt:lpstr>
      <vt:lpstr>Крепление панелей ТЕХНОНИКОЛЬ LUXARD</vt:lpstr>
      <vt:lpstr>Крепление панелей ТЕХНОНИКОЛЬ LUXARD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Примыкание к трубе</vt:lpstr>
      <vt:lpstr>Примыкание к трубе</vt:lpstr>
      <vt:lpstr>Примыкание к трубе</vt:lpstr>
      <vt:lpstr>Примыкание к трубе</vt:lpstr>
      <vt:lpstr>Презентация PowerPoint</vt:lpstr>
      <vt:lpstr>Презентация PowerPoint</vt:lpstr>
    </vt:vector>
  </TitlesOfParts>
  <Company>Home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crj</dc:creator>
  <cp:lastModifiedBy>Смельцов Сергей</cp:lastModifiedBy>
  <cp:revision>782</cp:revision>
  <dcterms:created xsi:type="dcterms:W3CDTF">2008-08-25T19:20:31Z</dcterms:created>
  <dcterms:modified xsi:type="dcterms:W3CDTF">2017-01-11T11:34:34Z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0x010100E6E5040CD8071549BDC9E7FB106C6060</vt:lpwstr>
  </property>
</Properties>
</file>